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0" r:id="rId2"/>
    <p:sldId id="264" r:id="rId3"/>
    <p:sldId id="265" r:id="rId4"/>
    <p:sldId id="267" r:id="rId5"/>
    <p:sldId id="269" r:id="rId6"/>
    <p:sldId id="266" r:id="rId7"/>
    <p:sldId id="259" r:id="rId8"/>
    <p:sldId id="257" r:id="rId9"/>
    <p:sldId id="261" r:id="rId10"/>
    <p:sldId id="262" r:id="rId11"/>
    <p:sldId id="263" r:id="rId12"/>
  </p:sldIdLst>
  <p:sldSz cx="9144000" cy="6858000" type="letter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9BBF27"/>
    <a:srgbClr val="626161"/>
    <a:srgbClr val="616161"/>
    <a:srgbClr val="3E1B5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8973" autoAdjust="0"/>
    <p:restoredTop sz="94660"/>
  </p:normalViewPr>
  <p:slideViewPr>
    <p:cSldViewPr snapToGrid="0">
      <p:cViewPr varScale="1">
        <p:scale>
          <a:sx n="91" d="100"/>
          <a:sy n="91" d="100"/>
        </p:scale>
        <p:origin x="-1254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localhost\Users\enriqueenriquezminjarez\Dropbox\EYE_Enrique\exp%20corr2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localhost\Users\enriqueenriquezminjarez\Dropbox\EYE_Enrique\exp%20corr2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localhost\Users\enriqueenriquezminjarez\Dropbox\EYE_Enrique\exp%20corr2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localhost\Users\enriqueenriquezminjarez\Dropbox\EYE_Enrique\exp%20corr2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MX"/>
  <c:chart>
    <c:autoTitleDeleted val="1"/>
    <c:plotArea>
      <c:layout/>
      <c:barChart>
        <c:barDir val="col"/>
        <c:grouping val="clustered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es-ES" sz="11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dLblPos val="inEnd"/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PorMor!$K$48:$K$52</c:f>
              <c:strCache>
                <c:ptCount val="5"/>
                <c:pt idx="0">
                  <c:v>Infracción de tránsito</c:v>
                </c:pt>
                <c:pt idx="1">
                  <c:v>Estacionamiento en la vía pública</c:v>
                </c:pt>
                <c:pt idx="2">
                  <c:v>Automóvil en el corralón</c:v>
                </c:pt>
                <c:pt idx="3">
                  <c:v>Importación en la aduana</c:v>
                </c:pt>
                <c:pt idx="4">
                  <c:v>Permiso de trabajo en la vía pública</c:v>
                </c:pt>
              </c:strCache>
            </c:strRef>
          </c:cat>
          <c:val>
            <c:numRef>
              <c:f>PorMor!$L$48:$L$52</c:f>
              <c:numCache>
                <c:formatCode>0.00%</c:formatCode>
                <c:ptCount val="5"/>
                <c:pt idx="0">
                  <c:v>0.56760000000000033</c:v>
                </c:pt>
                <c:pt idx="1">
                  <c:v>0.54549999999999998</c:v>
                </c:pt>
                <c:pt idx="2">
                  <c:v>0.43750000000000017</c:v>
                </c:pt>
                <c:pt idx="3">
                  <c:v>0.25580000000000008</c:v>
                </c:pt>
                <c:pt idx="4">
                  <c:v>0.16670000000000004</c:v>
                </c:pt>
              </c:numCache>
            </c:numRef>
          </c:val>
        </c:ser>
        <c:gapWidth val="75"/>
        <c:overlap val="40"/>
        <c:axId val="32101504"/>
        <c:axId val="32103040"/>
      </c:barChart>
      <c:catAx>
        <c:axId val="32101504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s-ES" sz="105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32103040"/>
        <c:crosses val="autoZero"/>
        <c:auto val="1"/>
        <c:lblAlgn val="ctr"/>
        <c:lblOffset val="100"/>
      </c:catAx>
      <c:valAx>
        <c:axId val="32103040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s-ES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321015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MX"/>
  <c:chart>
    <c:title>
      <c:tx>
        <c:rich>
          <a:bodyPr rot="0" spcFirstLastPara="1" vertOverflow="ellipsis" vert="horz" wrap="square" anchor="ctr" anchorCtr="1"/>
          <a:lstStyle/>
          <a:p>
            <a:pPr>
              <a:defRPr lang="es-ES" sz="12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sz="1200">
                <a:solidFill>
                  <a:schemeClr val="tx1"/>
                </a:solidFill>
              </a:rPr>
              <a:t>Percepción: ¿Qué tanto participan los empresarios en la corrupción?</a:t>
            </a:r>
          </a:p>
        </c:rich>
      </c:tx>
      <c:layout/>
      <c:spPr>
        <a:noFill/>
        <a:ln>
          <a:noFill/>
        </a:ln>
        <a:effectLst/>
      </c:spPr>
    </c:title>
    <c:plotArea>
      <c:layout/>
      <c:pieChart>
        <c:varyColors val="1"/>
        <c:ser>
          <c:idx val="0"/>
          <c:order val="0"/>
          <c:dPt>
            <c:idx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</c:dPt>
          <c:dPt>
            <c:idx val="1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</c:dPt>
          <c:dPt>
            <c:idx val="2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</c:dPt>
          <c:dPt>
            <c:idx val="3"/>
            <c:spPr>
              <a:gradFill rotWithShape="1"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</c:dPt>
          <c:dPt>
            <c:idx val="4"/>
            <c:spPr>
              <a:gradFill rotWithShape="1">
                <a:gsLst>
                  <a:gs pos="0">
                    <a:schemeClr val="accent5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es-ES"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CatName val="1"/>
            <c:showPercent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Otros!$A$3:$A$7</c:f>
              <c:strCache>
                <c:ptCount val="5"/>
                <c:pt idx="0">
                  <c:v>Mucho</c:v>
                </c:pt>
                <c:pt idx="1">
                  <c:v>Algo</c:v>
                </c:pt>
                <c:pt idx="2">
                  <c:v>Poco</c:v>
                </c:pt>
                <c:pt idx="3">
                  <c:v>Nada</c:v>
                </c:pt>
                <c:pt idx="4">
                  <c:v>No sabe</c:v>
                </c:pt>
              </c:strCache>
            </c:strRef>
          </c:cat>
          <c:val>
            <c:numRef>
              <c:f>Otros!$B$3:$B$7</c:f>
              <c:numCache>
                <c:formatCode>General</c:formatCode>
                <c:ptCount val="5"/>
                <c:pt idx="0">
                  <c:v>210</c:v>
                </c:pt>
                <c:pt idx="1">
                  <c:v>127</c:v>
                </c:pt>
                <c:pt idx="2">
                  <c:v>94</c:v>
                </c:pt>
                <c:pt idx="3">
                  <c:v>17</c:v>
                </c:pt>
                <c:pt idx="4">
                  <c:v>7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MX"/>
  <c:chart>
    <c:title>
      <c:tx>
        <c:rich>
          <a:bodyPr rot="0" spcFirstLastPara="1" vertOverflow="ellipsis" vert="horz" wrap="square" anchor="ctr" anchorCtr="1"/>
          <a:lstStyle/>
          <a:p>
            <a:pPr>
              <a:defRPr lang="es-ES" sz="12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sz="1200" b="1">
                <a:solidFill>
                  <a:schemeClr val="tx1"/>
                </a:solidFill>
              </a:rPr>
              <a:t>¿Denunció el último caso de corrupción</a:t>
            </a:r>
            <a:r>
              <a:rPr lang="en-US" sz="1200" b="1" baseline="0">
                <a:solidFill>
                  <a:schemeClr val="tx1"/>
                </a:solidFill>
              </a:rPr>
              <a:t> que lo afectó?</a:t>
            </a:r>
            <a:endParaRPr lang="en-US" sz="1200" b="1">
              <a:solidFill>
                <a:schemeClr val="tx1"/>
              </a:solidFill>
            </a:endParaRPr>
          </a:p>
        </c:rich>
      </c:tx>
      <c:layout/>
      <c:spPr>
        <a:noFill/>
        <a:ln>
          <a:noFill/>
        </a:ln>
        <a:effectLst/>
      </c:spPr>
    </c:title>
    <c:plotArea>
      <c:layout/>
      <c:pieChart>
        <c:varyColors val="1"/>
        <c:ser>
          <c:idx val="0"/>
          <c:order val="0"/>
          <c:dPt>
            <c:idx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es-ES"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CatName val="1"/>
            <c:showPercent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Otros!$A$20:$A$21</c:f>
              <c:strCache>
                <c:ptCount val="2"/>
                <c:pt idx="0">
                  <c:v>SI</c:v>
                </c:pt>
                <c:pt idx="1">
                  <c:v>NO</c:v>
                </c:pt>
              </c:strCache>
            </c:strRef>
          </c:cat>
          <c:val>
            <c:numRef>
              <c:f>Otros!$B$20:$B$21</c:f>
              <c:numCache>
                <c:formatCode>General</c:formatCode>
                <c:ptCount val="2"/>
                <c:pt idx="0">
                  <c:v>119</c:v>
                </c:pt>
                <c:pt idx="1">
                  <c:v>63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MX"/>
  <c:chart>
    <c:title>
      <c:tx>
        <c:rich>
          <a:bodyPr rot="0" spcFirstLastPara="1" vertOverflow="ellipsis" vert="horz" wrap="square" anchor="ctr" anchorCtr="1"/>
          <a:lstStyle/>
          <a:p>
            <a:pPr>
              <a:defRPr lang="es-ES" sz="12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200" b="1" u="none" baseline="0" dirty="0" smtClean="0">
                <a:solidFill>
                  <a:schemeClr val="tx1"/>
                </a:solidFill>
              </a:rPr>
              <a:t>¿</a:t>
            </a:r>
            <a:r>
              <a:rPr lang="en-US" sz="1200" b="1" u="none" baseline="0" dirty="0" err="1">
                <a:solidFill>
                  <a:schemeClr val="tx1"/>
                </a:solidFill>
              </a:rPr>
              <a:t>Cómo</a:t>
            </a:r>
            <a:r>
              <a:rPr lang="en-US" sz="1200" b="1" u="none" baseline="0" dirty="0">
                <a:solidFill>
                  <a:schemeClr val="tx1"/>
                </a:solidFill>
              </a:rPr>
              <a:t> </a:t>
            </a:r>
            <a:r>
              <a:rPr lang="en-US" sz="1200" b="1" u="none" baseline="0" dirty="0" err="1">
                <a:solidFill>
                  <a:schemeClr val="tx1"/>
                </a:solidFill>
              </a:rPr>
              <a:t>es</a:t>
            </a:r>
            <a:r>
              <a:rPr lang="en-US" sz="1200" b="1" u="none" baseline="0" dirty="0">
                <a:solidFill>
                  <a:schemeClr val="tx1"/>
                </a:solidFill>
              </a:rPr>
              <a:t> la </a:t>
            </a:r>
            <a:r>
              <a:rPr lang="en-US" sz="1200" b="1" u="none" baseline="0" dirty="0" err="1">
                <a:solidFill>
                  <a:schemeClr val="tx1"/>
                </a:solidFill>
              </a:rPr>
              <a:t>corrupción</a:t>
            </a:r>
            <a:r>
              <a:rPr lang="en-US" sz="1200" b="1" u="none" baseline="0" dirty="0">
                <a:solidFill>
                  <a:schemeClr val="tx1"/>
                </a:solidFill>
              </a:rPr>
              <a:t> </a:t>
            </a:r>
            <a:r>
              <a:rPr lang="en-US" sz="1400" b="1" u="none" baseline="0" dirty="0">
                <a:solidFill>
                  <a:schemeClr val="tx1"/>
                </a:solidFill>
              </a:rPr>
              <a:t>en Chihuahua </a:t>
            </a:r>
            <a:r>
              <a:rPr lang="en-US" sz="1200" b="1" u="none" baseline="0" dirty="0">
                <a:solidFill>
                  <a:schemeClr val="tx1"/>
                </a:solidFill>
              </a:rPr>
              <a:t>en </a:t>
            </a:r>
            <a:r>
              <a:rPr lang="en-US" sz="1200" b="1" u="none" baseline="0" dirty="0" err="1">
                <a:solidFill>
                  <a:schemeClr val="tx1"/>
                </a:solidFill>
              </a:rPr>
              <a:t>comparación</a:t>
            </a:r>
            <a:r>
              <a:rPr lang="en-US" sz="1200" b="1" u="none" baseline="0" dirty="0">
                <a:solidFill>
                  <a:schemeClr val="tx1"/>
                </a:solidFill>
              </a:rPr>
              <a:t> al </a:t>
            </a:r>
            <a:r>
              <a:rPr lang="en-US" sz="1200" b="1" u="none" baseline="0" dirty="0" err="1">
                <a:solidFill>
                  <a:schemeClr val="tx1"/>
                </a:solidFill>
              </a:rPr>
              <a:t>año</a:t>
            </a:r>
            <a:r>
              <a:rPr lang="en-US" sz="1200" b="1" u="none" baseline="0" dirty="0">
                <a:solidFill>
                  <a:schemeClr val="tx1"/>
                </a:solidFill>
              </a:rPr>
              <a:t> </a:t>
            </a:r>
            <a:r>
              <a:rPr lang="en-US" sz="1200" b="1" u="none" baseline="0" dirty="0" err="1">
                <a:solidFill>
                  <a:schemeClr val="tx1"/>
                </a:solidFill>
              </a:rPr>
              <a:t>pasado</a:t>
            </a:r>
            <a:r>
              <a:rPr lang="en-US" sz="1200" b="1" u="none" baseline="0" dirty="0" smtClean="0">
                <a:solidFill>
                  <a:schemeClr val="tx1"/>
                </a:solidFill>
              </a:rPr>
              <a:t>? </a:t>
            </a:r>
          </a:p>
          <a:p>
            <a:pPr>
              <a:defRPr lang="es-ES" sz="12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nl-NL" sz="1200" b="1" i="0" u="none" strike="noStrike" baseline="0" dirty="0" smtClean="0">
                <a:effectLst/>
              </a:rPr>
              <a:t>De 2009 a 2010.</a:t>
            </a:r>
            <a:r>
              <a:rPr lang="nl-NL" sz="1200" b="1" i="0" u="none" strike="noStrike" baseline="0" dirty="0" smtClean="0"/>
              <a:t> </a:t>
            </a:r>
            <a:endParaRPr lang="en-US" sz="1200" b="1" dirty="0"/>
          </a:p>
        </c:rich>
      </c:tx>
      <c:layout/>
      <c:spPr>
        <a:noFill/>
        <a:ln>
          <a:noFill/>
        </a:ln>
        <a:effectLst/>
      </c:spPr>
    </c:title>
    <c:plotArea>
      <c:layout>
        <c:manualLayout>
          <c:layoutTarget val="inner"/>
          <c:xMode val="edge"/>
          <c:yMode val="edge"/>
          <c:x val="0.26120754207194685"/>
          <c:y val="0.29276954793893201"/>
          <c:w val="0.52660471668982667"/>
          <c:h val="0.67947862036198436"/>
        </c:manualLayout>
      </c:layout>
      <c:pieChart>
        <c:varyColors val="1"/>
        <c:ser>
          <c:idx val="0"/>
          <c:order val="0"/>
          <c:dPt>
            <c:idx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es-ES"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CatName val="1"/>
            <c:showPercent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Otros!$A$15:$A$17</c:f>
              <c:strCache>
                <c:ptCount val="3"/>
                <c:pt idx="0">
                  <c:v>MAYOR</c:v>
                </c:pt>
                <c:pt idx="1">
                  <c:v>IGUAL</c:v>
                </c:pt>
                <c:pt idx="2">
                  <c:v>MENOR</c:v>
                </c:pt>
              </c:strCache>
            </c:strRef>
          </c:cat>
          <c:val>
            <c:numRef>
              <c:f>Otros!$B$15:$B$17</c:f>
              <c:numCache>
                <c:formatCode>General</c:formatCode>
                <c:ptCount val="3"/>
                <c:pt idx="0">
                  <c:v>211</c:v>
                </c:pt>
                <c:pt idx="1">
                  <c:v>186</c:v>
                </c:pt>
                <c:pt idx="2">
                  <c:v>58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B4CD5-E323-44ED-9D82-A1F3D1A0814C}" type="datetimeFigureOut">
              <a:rPr lang="es-MX" smtClean="0"/>
              <a:pPr/>
              <a:t>07/02/2018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BC0E6-476E-4FEA-9DB6-786DA3B63484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4613524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B4CD5-E323-44ED-9D82-A1F3D1A0814C}" type="datetimeFigureOut">
              <a:rPr lang="es-MX" smtClean="0"/>
              <a:pPr/>
              <a:t>07/02/2018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BC0E6-476E-4FEA-9DB6-786DA3B63484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1356222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B4CD5-E323-44ED-9D82-A1F3D1A0814C}" type="datetimeFigureOut">
              <a:rPr lang="es-MX" smtClean="0"/>
              <a:pPr/>
              <a:t>07/02/2018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BC0E6-476E-4FEA-9DB6-786DA3B63484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177635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B4CD5-E323-44ED-9D82-A1F3D1A0814C}" type="datetimeFigureOut">
              <a:rPr lang="es-MX" smtClean="0"/>
              <a:pPr/>
              <a:t>07/02/2018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BC0E6-476E-4FEA-9DB6-786DA3B63484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12017931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B4CD5-E323-44ED-9D82-A1F3D1A0814C}" type="datetimeFigureOut">
              <a:rPr lang="es-MX" smtClean="0"/>
              <a:pPr/>
              <a:t>07/02/2018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BC0E6-476E-4FEA-9DB6-786DA3B63484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4310811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B4CD5-E323-44ED-9D82-A1F3D1A0814C}" type="datetimeFigureOut">
              <a:rPr lang="es-MX" smtClean="0"/>
              <a:pPr/>
              <a:t>07/02/2018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BC0E6-476E-4FEA-9DB6-786DA3B63484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613201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B4CD5-E323-44ED-9D82-A1F3D1A0814C}" type="datetimeFigureOut">
              <a:rPr lang="es-MX" smtClean="0"/>
              <a:pPr/>
              <a:t>07/02/2018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BC0E6-476E-4FEA-9DB6-786DA3B63484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24484308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B4CD5-E323-44ED-9D82-A1F3D1A0814C}" type="datetimeFigureOut">
              <a:rPr lang="es-MX" smtClean="0"/>
              <a:pPr/>
              <a:t>07/02/2018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BC0E6-476E-4FEA-9DB6-786DA3B63484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21600021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B4CD5-E323-44ED-9D82-A1F3D1A0814C}" type="datetimeFigureOut">
              <a:rPr lang="es-MX" smtClean="0"/>
              <a:pPr/>
              <a:t>07/02/2018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BC0E6-476E-4FEA-9DB6-786DA3B63484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1840985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B4CD5-E323-44ED-9D82-A1F3D1A0814C}" type="datetimeFigureOut">
              <a:rPr lang="es-MX" smtClean="0"/>
              <a:pPr/>
              <a:t>07/02/2018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BC0E6-476E-4FEA-9DB6-786DA3B63484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4175729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B4CD5-E323-44ED-9D82-A1F3D1A0814C}" type="datetimeFigureOut">
              <a:rPr lang="es-MX" smtClean="0"/>
              <a:pPr/>
              <a:t>07/02/2018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BC0E6-476E-4FEA-9DB6-786DA3B63484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2844356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7B4CD5-E323-44ED-9D82-A1F3D1A0814C}" type="datetimeFigureOut">
              <a:rPr lang="es-MX" smtClean="0"/>
              <a:pPr/>
              <a:t>07/02/2018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0BC0E6-476E-4FEA-9DB6-786DA3B63484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745040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0" y="1986455"/>
            <a:ext cx="9144000" cy="25855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4000" b="1" dirty="0" smtClean="0"/>
              <a:t>PROPUESTA DE PROYECTO DE PREVENCIÓN Y CULTURA ANTICORRUPCIÓN</a:t>
            </a:r>
            <a:endParaRPr lang="es-MX" sz="4000" b="1" dirty="0"/>
          </a:p>
        </p:txBody>
      </p:sp>
      <p:sp>
        <p:nvSpPr>
          <p:cNvPr id="3" name="2 CuadroTexto"/>
          <p:cNvSpPr txBox="1"/>
          <p:nvPr/>
        </p:nvSpPr>
        <p:spPr>
          <a:xfrm>
            <a:off x="5294453" y="5770189"/>
            <a:ext cx="36708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MX" dirty="0" smtClean="0"/>
              <a:t>Autor: Luis Antonio GARZON Sánchez</a:t>
            </a:r>
          </a:p>
          <a:p>
            <a:pPr algn="r"/>
            <a:r>
              <a:rPr lang="es-MX" dirty="0" smtClean="0"/>
              <a:t>6 de Febrero 2018</a:t>
            </a:r>
            <a:endParaRPr lang="es-MX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Conector recto de flecha 21"/>
          <p:cNvCxnSpPr/>
          <p:nvPr/>
        </p:nvCxnSpPr>
        <p:spPr>
          <a:xfrm flipH="1" flipV="1">
            <a:off x="1646124" y="3284472"/>
            <a:ext cx="3125824" cy="1633010"/>
          </a:xfrm>
          <a:prstGeom prst="straightConnector1">
            <a:avLst/>
          </a:prstGeom>
          <a:ln w="190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cto de flecha 19"/>
          <p:cNvCxnSpPr/>
          <p:nvPr/>
        </p:nvCxnSpPr>
        <p:spPr>
          <a:xfrm flipH="1" flipV="1">
            <a:off x="3112656" y="3435304"/>
            <a:ext cx="1506891" cy="1329777"/>
          </a:xfrm>
          <a:prstGeom prst="straightConnector1">
            <a:avLst/>
          </a:prstGeom>
          <a:ln w="190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de flecha 10"/>
          <p:cNvCxnSpPr/>
          <p:nvPr/>
        </p:nvCxnSpPr>
        <p:spPr>
          <a:xfrm flipH="1">
            <a:off x="3209036" y="5139487"/>
            <a:ext cx="1187660" cy="0"/>
          </a:xfrm>
          <a:prstGeom prst="straightConnector1">
            <a:avLst/>
          </a:prstGeom>
          <a:ln w="190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upo 1"/>
          <p:cNvGrpSpPr/>
          <p:nvPr/>
        </p:nvGrpSpPr>
        <p:grpSpPr>
          <a:xfrm>
            <a:off x="4124770" y="1089862"/>
            <a:ext cx="4660401" cy="4713477"/>
            <a:chOff x="2180329" y="1526902"/>
            <a:chExt cx="4660401" cy="4713477"/>
          </a:xfrm>
        </p:grpSpPr>
        <p:pic>
          <p:nvPicPr>
            <p:cNvPr id="3" name="Imagen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180329" y="1526902"/>
              <a:ext cx="4660401" cy="4690882"/>
            </a:xfrm>
            <a:prstGeom prst="rect">
              <a:avLst/>
            </a:prstGeom>
          </p:spPr>
        </p:pic>
        <p:sp>
          <p:nvSpPr>
            <p:cNvPr id="4" name="Elipse 3"/>
            <p:cNvSpPr/>
            <p:nvPr/>
          </p:nvSpPr>
          <p:spPr>
            <a:xfrm>
              <a:off x="3665330" y="2955981"/>
              <a:ext cx="1708868" cy="1708868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5" name="CuadroTexto 4"/>
            <p:cNvSpPr txBox="1"/>
            <p:nvPr/>
          </p:nvSpPr>
          <p:spPr>
            <a:xfrm>
              <a:off x="3824729" y="3313495"/>
              <a:ext cx="1371599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es-MX" sz="1600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ALIANZA PARA PREVENCIÓN DE LA CORRUPCIÓN</a:t>
              </a:r>
            </a:p>
            <a:p>
              <a:pPr algn="ctr"/>
              <a:endParaRPr lang="es-MX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CuadroTexto 5"/>
            <p:cNvSpPr txBox="1"/>
            <p:nvPr/>
          </p:nvSpPr>
          <p:spPr>
            <a:xfrm>
              <a:off x="5357089" y="1921133"/>
              <a:ext cx="12192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es-MX" sz="1100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DESARROLLO TEMAS COMUNIDAD</a:t>
              </a:r>
            </a:p>
            <a:p>
              <a:endParaRPr lang="es-MX" sz="1100" dirty="0">
                <a:latin typeface="Arial Narrow" panose="020B0606020202030204" pitchFamily="34" charset="0"/>
              </a:endParaRPr>
            </a:p>
          </p:txBody>
        </p:sp>
        <p:sp>
          <p:nvSpPr>
            <p:cNvPr id="7" name="CuadroTexto 6"/>
            <p:cNvSpPr txBox="1"/>
            <p:nvPr/>
          </p:nvSpPr>
          <p:spPr>
            <a:xfrm>
              <a:off x="2392490" y="1921133"/>
              <a:ext cx="12192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es-MX" sz="1200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INCIDENCIA EN POLÍTICAS PÚBLICAS</a:t>
              </a:r>
            </a:p>
            <a:p>
              <a:endParaRPr lang="es-MX" sz="1600" dirty="0">
                <a:latin typeface="Arial Narrow" panose="020B0606020202030204" pitchFamily="34" charset="0"/>
              </a:endParaRPr>
            </a:p>
          </p:txBody>
        </p:sp>
        <p:sp>
          <p:nvSpPr>
            <p:cNvPr id="8" name="CuadroTexto 7"/>
            <p:cNvSpPr txBox="1"/>
            <p:nvPr/>
          </p:nvSpPr>
          <p:spPr>
            <a:xfrm>
              <a:off x="5357089" y="5287814"/>
              <a:ext cx="1219200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es-MX" sz="1100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CREACION DE COCIENCIA</a:t>
              </a:r>
            </a:p>
            <a:p>
              <a:endParaRPr lang="es-MX" sz="1100" dirty="0">
                <a:latin typeface="Arial Narrow" panose="020B0606020202030204" pitchFamily="34" charset="0"/>
              </a:endParaRPr>
            </a:p>
          </p:txBody>
        </p:sp>
        <p:sp>
          <p:nvSpPr>
            <p:cNvPr id="9" name="CuadroTexto 8"/>
            <p:cNvSpPr txBox="1"/>
            <p:nvPr/>
          </p:nvSpPr>
          <p:spPr>
            <a:xfrm>
              <a:off x="2452254" y="5224716"/>
              <a:ext cx="124229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es-MX" sz="1200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DIAGNOSTICO </a:t>
              </a:r>
              <a:r>
                <a:rPr lang="es-MX" sz="1200" dirty="0" smtClean="0">
                  <a:solidFill>
                    <a:schemeClr val="bg1"/>
                  </a:solidFill>
                  <a:latin typeface="Arial Narrow" panose="020B0606020202030204" pitchFamily="34" charset="0"/>
                </a:rPr>
                <a:t>Y RECONOCI-MIENTO</a:t>
              </a:r>
              <a:endParaRPr lang="es-MX" sz="1200" dirty="0">
                <a:solidFill>
                  <a:schemeClr val="bg1"/>
                </a:solidFill>
                <a:latin typeface="Arial Narrow" panose="020B0606020202030204" pitchFamily="34" charset="0"/>
              </a:endParaRPr>
            </a:p>
            <a:p>
              <a:endParaRPr lang="es-MX" sz="2400" dirty="0">
                <a:latin typeface="Arial Narrow" panose="020B0606020202030204" pitchFamily="34" charset="0"/>
              </a:endParaRPr>
            </a:p>
          </p:txBody>
        </p:sp>
      </p:grpSp>
      <p:sp>
        <p:nvSpPr>
          <p:cNvPr id="15" name="CuadroTexto 14"/>
          <p:cNvSpPr txBox="1"/>
          <p:nvPr/>
        </p:nvSpPr>
        <p:spPr>
          <a:xfrm>
            <a:off x="346743" y="4623749"/>
            <a:ext cx="2791524" cy="212365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200" b="1" dirty="0" smtClean="0">
                <a:latin typeface="Arial Narrow" panose="020B0606020202030204" pitchFamily="34" charset="0"/>
              </a:rPr>
              <a:t>Generar distintivo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200" b="1" dirty="0" smtClean="0">
                <a:latin typeface="Arial Narrow" panose="020B0606020202030204" pitchFamily="34" charset="0"/>
              </a:rPr>
              <a:t>Proponer o canalizar para asesoría a empresas en certificación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200" b="1" dirty="0" smtClean="0">
                <a:latin typeface="Arial Narrow" panose="020B0606020202030204" pitchFamily="34" charset="0"/>
              </a:rPr>
              <a:t>Diseño de Reconocimiento “Empresa anticorrupción”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200" b="1" dirty="0" smtClean="0">
                <a:latin typeface="Arial Narrow" panose="020B0606020202030204" pitchFamily="34" charset="0"/>
              </a:rPr>
              <a:t>Promoción constante talleres y conferencias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200" b="1" dirty="0" smtClean="0">
                <a:latin typeface="Arial Narrow" panose="020B0606020202030204" pitchFamily="34" charset="0"/>
              </a:rPr>
              <a:t>Promoción instrumento de evaluación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sz="1200" b="1" dirty="0"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sz="1200" b="1" dirty="0" smtClean="0">
              <a:latin typeface="Arial Narrow" panose="020B0606020202030204" pitchFamily="34" charset="0"/>
            </a:endParaRPr>
          </a:p>
          <a:p>
            <a:r>
              <a:rPr lang="es-MX" sz="1200" b="1" dirty="0" smtClean="0">
                <a:latin typeface="Arial Narrow" panose="020B0606020202030204" pitchFamily="34" charset="0"/>
              </a:rPr>
              <a:t>Inversión proyecto año 3  $ 2,300,000.00</a:t>
            </a:r>
          </a:p>
        </p:txBody>
      </p:sp>
      <p:grpSp>
        <p:nvGrpSpPr>
          <p:cNvPr id="16" name="Grupo 15"/>
          <p:cNvGrpSpPr/>
          <p:nvPr/>
        </p:nvGrpSpPr>
        <p:grpSpPr>
          <a:xfrm>
            <a:off x="457775" y="2030152"/>
            <a:ext cx="1343223" cy="1343223"/>
            <a:chOff x="2592283" y="3657351"/>
            <a:chExt cx="1343223" cy="1343223"/>
          </a:xfrm>
        </p:grpSpPr>
        <p:sp>
          <p:nvSpPr>
            <p:cNvPr id="17" name="Elipse 16"/>
            <p:cNvSpPr/>
            <p:nvPr/>
          </p:nvSpPr>
          <p:spPr>
            <a:xfrm>
              <a:off x="2592283" y="3657351"/>
              <a:ext cx="1343223" cy="1343223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shade val="80000"/>
                <a:hueOff val="-320943"/>
                <a:satOff val="6777"/>
                <a:lumOff val="18054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Elipse 4"/>
            <p:cNvSpPr/>
            <p:nvPr/>
          </p:nvSpPr>
          <p:spPr>
            <a:xfrm>
              <a:off x="2788993" y="3854061"/>
              <a:ext cx="949803" cy="949803"/>
            </a:xfrm>
            <a:prstGeom prst="rect">
              <a:avLst/>
            </a:prstGeom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900" kern="1200" dirty="0" smtClean="0"/>
                <a:t>COMITE EVALUACION MEJORES PRACTICAS ANTICORRUPCION</a:t>
              </a:r>
              <a:endParaRPr lang="es-MX" sz="900" kern="1200" dirty="0"/>
            </a:p>
          </p:txBody>
        </p:sp>
      </p:grpSp>
      <p:sp>
        <p:nvSpPr>
          <p:cNvPr id="19" name="Elipse 18"/>
          <p:cNvSpPr/>
          <p:nvPr/>
        </p:nvSpPr>
        <p:spPr>
          <a:xfrm>
            <a:off x="2203174" y="2666701"/>
            <a:ext cx="1099396" cy="710620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shade val="80000"/>
              <a:hueOff val="-320943"/>
              <a:satOff val="6777"/>
              <a:lumOff val="18054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s-MX" sz="1100" dirty="0" smtClean="0"/>
              <a:t>Despacho externo </a:t>
            </a:r>
            <a:endParaRPr lang="es-MX" sz="1100" dirty="0"/>
          </a:p>
        </p:txBody>
      </p:sp>
      <p:sp>
        <p:nvSpPr>
          <p:cNvPr id="25" name="CuadroTexto 24"/>
          <p:cNvSpPr txBox="1"/>
          <p:nvPr/>
        </p:nvSpPr>
        <p:spPr>
          <a:xfrm>
            <a:off x="346742" y="4150641"/>
            <a:ext cx="2791524" cy="477054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s-MX" sz="11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TIME LINE DESARROLLO DE PROYECTO </a:t>
            </a:r>
            <a:r>
              <a:rPr lang="es-MX" sz="1400" b="1" dirty="0" smtClean="0">
                <a:solidFill>
                  <a:schemeClr val="bg1"/>
                </a:solidFill>
              </a:rPr>
              <a:t>AÑO  3</a:t>
            </a:r>
            <a:endParaRPr lang="es-MX" sz="1400" b="1" dirty="0">
              <a:solidFill>
                <a:schemeClr val="bg1"/>
              </a:solidFill>
            </a:endParaRPr>
          </a:p>
        </p:txBody>
      </p:sp>
      <p:cxnSp>
        <p:nvCxnSpPr>
          <p:cNvPr id="21" name="Conector recto de flecha 28"/>
          <p:cNvCxnSpPr/>
          <p:nvPr/>
        </p:nvCxnSpPr>
        <p:spPr>
          <a:xfrm>
            <a:off x="1500391" y="1312425"/>
            <a:ext cx="660539" cy="0"/>
          </a:xfrm>
          <a:prstGeom prst="straightConnector1">
            <a:avLst/>
          </a:prstGeom>
          <a:ln w="190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22 Rectángulo"/>
          <p:cNvSpPr/>
          <p:nvPr/>
        </p:nvSpPr>
        <p:spPr>
          <a:xfrm>
            <a:off x="0" y="1"/>
            <a:ext cx="9144000" cy="8513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bg1"/>
                </a:solidFill>
              </a:rPr>
              <a:t>Propuesta de Proyecto de “Prevención de Corrupción”</a:t>
            </a:r>
          </a:p>
          <a:p>
            <a:pPr algn="ctr"/>
            <a:r>
              <a:rPr lang="es-MX" b="1" dirty="0" smtClean="0">
                <a:solidFill>
                  <a:schemeClr val="bg1"/>
                </a:solidFill>
              </a:rPr>
              <a:t>Tercer Año </a:t>
            </a:r>
            <a:endParaRPr lang="es-MX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012977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Conector recto de flecha 10"/>
          <p:cNvCxnSpPr/>
          <p:nvPr/>
        </p:nvCxnSpPr>
        <p:spPr>
          <a:xfrm flipH="1">
            <a:off x="3540939" y="2131463"/>
            <a:ext cx="947461" cy="0"/>
          </a:xfrm>
          <a:prstGeom prst="straightConnector1">
            <a:avLst/>
          </a:prstGeom>
          <a:ln w="190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upo 1"/>
          <p:cNvGrpSpPr/>
          <p:nvPr/>
        </p:nvGrpSpPr>
        <p:grpSpPr>
          <a:xfrm>
            <a:off x="4179531" y="1477788"/>
            <a:ext cx="4660401" cy="4713477"/>
            <a:chOff x="2180329" y="1526902"/>
            <a:chExt cx="4660401" cy="4713477"/>
          </a:xfrm>
        </p:grpSpPr>
        <p:pic>
          <p:nvPicPr>
            <p:cNvPr id="3" name="Imagen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180329" y="1526902"/>
              <a:ext cx="4660401" cy="4690882"/>
            </a:xfrm>
            <a:prstGeom prst="rect">
              <a:avLst/>
            </a:prstGeom>
          </p:spPr>
        </p:pic>
        <p:sp>
          <p:nvSpPr>
            <p:cNvPr id="4" name="Elipse 3"/>
            <p:cNvSpPr/>
            <p:nvPr/>
          </p:nvSpPr>
          <p:spPr>
            <a:xfrm>
              <a:off x="3665330" y="2955981"/>
              <a:ext cx="1708868" cy="1708868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5" name="CuadroTexto 4"/>
            <p:cNvSpPr txBox="1"/>
            <p:nvPr/>
          </p:nvSpPr>
          <p:spPr>
            <a:xfrm>
              <a:off x="3824729" y="3313495"/>
              <a:ext cx="1371599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es-MX" sz="1600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ALIANZA PARA PREVENCIÓN DE LA CORRUPCIÓN</a:t>
              </a:r>
            </a:p>
            <a:p>
              <a:pPr algn="ctr"/>
              <a:endParaRPr lang="es-MX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CuadroTexto 5"/>
            <p:cNvSpPr txBox="1"/>
            <p:nvPr/>
          </p:nvSpPr>
          <p:spPr>
            <a:xfrm>
              <a:off x="5357089" y="1921133"/>
              <a:ext cx="12192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es-MX" sz="1100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DESARROLLO TEMAS COMUNIDAD</a:t>
              </a:r>
            </a:p>
            <a:p>
              <a:endParaRPr lang="es-MX" sz="1100" dirty="0">
                <a:latin typeface="Arial Narrow" panose="020B0606020202030204" pitchFamily="34" charset="0"/>
              </a:endParaRPr>
            </a:p>
          </p:txBody>
        </p:sp>
        <p:sp>
          <p:nvSpPr>
            <p:cNvPr id="7" name="CuadroTexto 6"/>
            <p:cNvSpPr txBox="1"/>
            <p:nvPr/>
          </p:nvSpPr>
          <p:spPr>
            <a:xfrm>
              <a:off x="2392490" y="1921133"/>
              <a:ext cx="12192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es-MX" sz="1200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INCIDENCIA EN POLÍTICAS PÚBLICAS</a:t>
              </a:r>
            </a:p>
            <a:p>
              <a:endParaRPr lang="es-MX" sz="1600" dirty="0">
                <a:latin typeface="Arial Narrow" panose="020B0606020202030204" pitchFamily="34" charset="0"/>
              </a:endParaRPr>
            </a:p>
          </p:txBody>
        </p:sp>
        <p:sp>
          <p:nvSpPr>
            <p:cNvPr id="8" name="CuadroTexto 7"/>
            <p:cNvSpPr txBox="1"/>
            <p:nvPr/>
          </p:nvSpPr>
          <p:spPr>
            <a:xfrm>
              <a:off x="5357089" y="5287814"/>
              <a:ext cx="1219200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es-MX" sz="1100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CREACION DE COCIENCIA</a:t>
              </a:r>
            </a:p>
            <a:p>
              <a:endParaRPr lang="es-MX" sz="1100" dirty="0">
                <a:latin typeface="Arial Narrow" panose="020B0606020202030204" pitchFamily="34" charset="0"/>
              </a:endParaRPr>
            </a:p>
          </p:txBody>
        </p:sp>
        <p:sp>
          <p:nvSpPr>
            <p:cNvPr id="9" name="CuadroTexto 8"/>
            <p:cNvSpPr txBox="1"/>
            <p:nvPr/>
          </p:nvSpPr>
          <p:spPr>
            <a:xfrm>
              <a:off x="2452254" y="5224716"/>
              <a:ext cx="124229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es-MX" sz="1200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DIAGNOSTICO </a:t>
              </a:r>
              <a:r>
                <a:rPr lang="es-MX" sz="1200" dirty="0" smtClean="0">
                  <a:solidFill>
                    <a:schemeClr val="bg1"/>
                  </a:solidFill>
                  <a:latin typeface="Arial Narrow" panose="020B0606020202030204" pitchFamily="34" charset="0"/>
                </a:rPr>
                <a:t>Y RECONOCI-MIENTO</a:t>
              </a:r>
              <a:endParaRPr lang="es-MX" sz="1200" dirty="0">
                <a:solidFill>
                  <a:schemeClr val="bg1"/>
                </a:solidFill>
                <a:latin typeface="Arial Narrow" panose="020B0606020202030204" pitchFamily="34" charset="0"/>
              </a:endParaRPr>
            </a:p>
            <a:p>
              <a:endParaRPr lang="es-MX" sz="2400" dirty="0">
                <a:latin typeface="Arial Narrow" panose="020B0606020202030204" pitchFamily="34" charset="0"/>
              </a:endParaRPr>
            </a:p>
          </p:txBody>
        </p:sp>
      </p:grpSp>
      <p:sp>
        <p:nvSpPr>
          <p:cNvPr id="13" name="CuadroTexto 12"/>
          <p:cNvSpPr txBox="1"/>
          <p:nvPr/>
        </p:nvSpPr>
        <p:spPr>
          <a:xfrm>
            <a:off x="270541" y="1591198"/>
            <a:ext cx="3080330" cy="307777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s-MX" sz="11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TIME LINE DESARROLLO DE PROYECTO </a:t>
            </a:r>
            <a:r>
              <a:rPr lang="es-MX" sz="1400" b="1" dirty="0" smtClean="0">
                <a:solidFill>
                  <a:schemeClr val="bg1"/>
                </a:solidFill>
              </a:rPr>
              <a:t>AÑO  4</a:t>
            </a:r>
            <a:endParaRPr lang="es-MX" sz="1400" b="1" dirty="0">
              <a:solidFill>
                <a:schemeClr val="bg1"/>
              </a:solidFill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270541" y="1898975"/>
            <a:ext cx="3080330" cy="144655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100" b="1" dirty="0"/>
              <a:t>Impactar en otras estructuras que adopten el tema.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100" b="1" dirty="0"/>
              <a:t>Disminución de indicadores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100" b="1" dirty="0"/>
              <a:t>Propuestas para la creación de iniciativas de ley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sz="1100" b="1" dirty="0"/>
          </a:p>
          <a:p>
            <a:r>
              <a:rPr lang="es-MX" sz="1100" b="1" dirty="0"/>
              <a:t>Inversión proyecto año 4 $ 2,300,000.00</a:t>
            </a:r>
          </a:p>
          <a:p>
            <a:endParaRPr lang="es-MX" sz="1100" b="1" dirty="0">
              <a:latin typeface="Arial Narrow" panose="020B0606020202030204" pitchFamily="34" charset="0"/>
            </a:endParaRPr>
          </a:p>
        </p:txBody>
      </p:sp>
      <p:cxnSp>
        <p:nvCxnSpPr>
          <p:cNvPr id="15" name="Conector recto de flecha 28"/>
          <p:cNvCxnSpPr/>
          <p:nvPr/>
        </p:nvCxnSpPr>
        <p:spPr>
          <a:xfrm>
            <a:off x="1500391" y="1312425"/>
            <a:ext cx="660539" cy="0"/>
          </a:xfrm>
          <a:prstGeom prst="straightConnector1">
            <a:avLst/>
          </a:prstGeom>
          <a:ln w="190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15 Rectángulo"/>
          <p:cNvSpPr/>
          <p:nvPr/>
        </p:nvSpPr>
        <p:spPr>
          <a:xfrm>
            <a:off x="0" y="1"/>
            <a:ext cx="9144000" cy="8513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bg1"/>
                </a:solidFill>
              </a:rPr>
              <a:t>Propuesta de Proyecto de “Prevención de Corrupción”</a:t>
            </a:r>
          </a:p>
          <a:p>
            <a:pPr algn="ctr"/>
            <a:r>
              <a:rPr lang="es-MX" b="1" dirty="0" smtClean="0">
                <a:solidFill>
                  <a:schemeClr val="bg1"/>
                </a:solidFill>
              </a:rPr>
              <a:t>Cuarto Año </a:t>
            </a:r>
            <a:endParaRPr lang="es-MX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275335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0" y="1"/>
            <a:ext cx="9144000" cy="8513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3" name="CuadroTexto 32"/>
          <p:cNvSpPr txBox="1"/>
          <p:nvPr/>
        </p:nvSpPr>
        <p:spPr>
          <a:xfrm>
            <a:off x="462455" y="0"/>
            <a:ext cx="81672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>
                <a:solidFill>
                  <a:schemeClr val="bg1"/>
                </a:solidFill>
              </a:rPr>
              <a:t>¿</a:t>
            </a:r>
            <a:r>
              <a:rPr lang="es-MX" sz="2400" b="1" dirty="0" smtClean="0">
                <a:solidFill>
                  <a:schemeClr val="bg1"/>
                </a:solidFill>
              </a:rPr>
              <a:t>Donde estamos en el </a:t>
            </a:r>
            <a:r>
              <a:rPr lang="es-MX" sz="2400" b="1" dirty="0" err="1" smtClean="0">
                <a:solidFill>
                  <a:schemeClr val="bg1"/>
                </a:solidFill>
              </a:rPr>
              <a:t>rankin</a:t>
            </a:r>
            <a:r>
              <a:rPr lang="es-MX" sz="2400" b="1" dirty="0" smtClean="0">
                <a:solidFill>
                  <a:schemeClr val="bg1"/>
                </a:solidFill>
              </a:rPr>
              <a:t> mundial y </a:t>
            </a:r>
            <a:endParaRPr lang="es-MX" sz="2400" b="1" dirty="0" smtClean="0">
              <a:solidFill>
                <a:schemeClr val="bg1"/>
              </a:solidFill>
            </a:endParaRPr>
          </a:p>
          <a:p>
            <a:pPr algn="ctr"/>
            <a:r>
              <a:rPr lang="es-MX" sz="2400" b="1" dirty="0" smtClean="0">
                <a:solidFill>
                  <a:schemeClr val="bg1"/>
                </a:solidFill>
              </a:rPr>
              <a:t>nacional </a:t>
            </a:r>
            <a:r>
              <a:rPr lang="es-MX" sz="2400" b="1" dirty="0" smtClean="0">
                <a:solidFill>
                  <a:schemeClr val="bg1"/>
                </a:solidFill>
              </a:rPr>
              <a:t>en temas de corrupción ?</a:t>
            </a:r>
            <a:endParaRPr lang="es-MX" sz="2400" b="1" dirty="0">
              <a:solidFill>
                <a:schemeClr val="bg1"/>
              </a:solidFill>
            </a:endParaRPr>
          </a:p>
        </p:txBody>
      </p:sp>
      <p:pic>
        <p:nvPicPr>
          <p:cNvPr id="34" name="Picture 2" descr="http://www.mexicomaxico.org/Voto/corrup1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8944"/>
          <a:stretch/>
        </p:blipFill>
        <p:spPr bwMode="auto">
          <a:xfrm>
            <a:off x="1800400" y="1128662"/>
            <a:ext cx="5550495" cy="4221104"/>
          </a:xfrm>
          <a:prstGeom prst="rect">
            <a:avLst/>
          </a:prstGeom>
          <a:noFill/>
          <a:ln w="76200">
            <a:solidFill>
              <a:schemeClr val="tx1">
                <a:lumMod val="75000"/>
                <a:lumOff val="25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547650" y="5448542"/>
            <a:ext cx="8273621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s-ES" sz="1200" b="1" dirty="0" smtClean="0">
                <a:solidFill>
                  <a:srgbClr val="222A35"/>
                </a:solidFill>
              </a:rPr>
              <a:t>En el índice de percepción de la corrupción de 2014, México se ubica en el lugar 35 de 100.</a:t>
            </a:r>
          </a:p>
          <a:p>
            <a:pPr marL="285750" indent="-285750">
              <a:buFont typeface="Arial"/>
              <a:buChar char="•"/>
            </a:pPr>
            <a:r>
              <a:rPr lang="es-ES" sz="1200" b="1" dirty="0" smtClean="0">
                <a:solidFill>
                  <a:srgbClr val="222A35"/>
                </a:solidFill>
              </a:rPr>
              <a:t>México se ubica en el lugar 34 de 34 países que integran la OCDE.</a:t>
            </a:r>
          </a:p>
          <a:p>
            <a:pPr marL="285750" indent="-285750">
              <a:lnSpc>
                <a:spcPct val="110000"/>
              </a:lnSpc>
              <a:buFont typeface="Arial"/>
              <a:buChar char="•"/>
            </a:pPr>
            <a:r>
              <a:rPr lang="es-ES" sz="1200" b="1" dirty="0" smtClean="0">
                <a:solidFill>
                  <a:srgbClr val="222A35"/>
                </a:solidFill>
              </a:rPr>
              <a:t>En 2010 “una mordida” costó a los hogares </a:t>
            </a:r>
            <a:r>
              <a:rPr lang="es-ES" sz="1100" b="1" dirty="0" smtClean="0">
                <a:solidFill>
                  <a:srgbClr val="222A35"/>
                </a:solidFill>
              </a:rPr>
              <a:t>mexicanos</a:t>
            </a:r>
            <a:r>
              <a:rPr lang="es-ES" sz="1200" b="1" dirty="0" smtClean="0">
                <a:solidFill>
                  <a:srgbClr val="222A35"/>
                </a:solidFill>
              </a:rPr>
              <a:t> un promedio de $165 pesos.</a:t>
            </a:r>
          </a:p>
          <a:p>
            <a:pPr marL="285750" indent="-285750">
              <a:lnSpc>
                <a:spcPct val="110000"/>
              </a:lnSpc>
              <a:buFont typeface="Arial"/>
              <a:buChar char="•"/>
            </a:pPr>
            <a:r>
              <a:rPr lang="es-ES" sz="1200" b="1" dirty="0" smtClean="0">
                <a:solidFill>
                  <a:srgbClr val="222A35"/>
                </a:solidFill>
              </a:rPr>
              <a:t>Para los hogares con ingresos de hasta un salario mínimo, este impuesto regresivo representó un 33% de su ingreso.</a:t>
            </a:r>
          </a:p>
          <a:p>
            <a:pPr marL="285750" indent="-285750">
              <a:buFont typeface="Arial"/>
              <a:buChar char="•"/>
            </a:pPr>
            <a:endParaRPr lang="es-ES" sz="1200" b="1" dirty="0" smtClean="0">
              <a:solidFill>
                <a:srgbClr val="222A35"/>
              </a:solidFill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378928" y="6379111"/>
            <a:ext cx="54292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i="1" dirty="0" smtClean="0"/>
              <a:t>Datos obtenidos de informe de Transparencia Mexicana 2010.</a:t>
            </a:r>
            <a:endParaRPr lang="es-ES" sz="1100" i="1" dirty="0"/>
          </a:p>
        </p:txBody>
      </p:sp>
    </p:spTree>
    <p:extLst>
      <p:ext uri="{BB962C8B-B14F-4D97-AF65-F5344CB8AC3E}">
        <p14:creationId xmlns:p14="http://schemas.microsoft.com/office/powerpoint/2010/main" xmlns="" val="41586917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032488" y="1233285"/>
            <a:ext cx="677076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es-MX" dirty="0" smtClean="0"/>
              <a:t>En </a:t>
            </a:r>
            <a:r>
              <a:rPr lang="es-MX" dirty="0" smtClean="0"/>
              <a:t>2010 se identificaron 200 millones de actos de corrupción en el uso de servicios públicos provistos por autoridades federales, estatales, municipales, así como concesiones y servicios administrados por particulares. En 2007 fueron 197 millones. </a:t>
            </a:r>
            <a:endParaRPr lang="es-MX" dirty="0" smtClean="0"/>
          </a:p>
          <a:p>
            <a:pPr algn="just"/>
            <a:endParaRPr lang="es-MX" dirty="0" smtClean="0"/>
          </a:p>
          <a:p>
            <a:pPr algn="just">
              <a:buFont typeface="Arial" pitchFamily="34" charset="0"/>
              <a:buChar char="•"/>
            </a:pPr>
            <a:r>
              <a:rPr lang="es-MX" dirty="0" smtClean="0"/>
              <a:t>En </a:t>
            </a:r>
            <a:r>
              <a:rPr lang="es-MX" dirty="0" smtClean="0"/>
              <a:t>2010 “una mordida” costó a los hogares mexicanos un promedio de $165 pesos. En 2007, el promedio fue de $138 pesos. </a:t>
            </a:r>
            <a:endParaRPr lang="es-MX" dirty="0" smtClean="0"/>
          </a:p>
          <a:p>
            <a:pPr algn="just"/>
            <a:endParaRPr lang="es-MX" dirty="0" smtClean="0"/>
          </a:p>
          <a:p>
            <a:pPr algn="just">
              <a:buFont typeface="Arial" pitchFamily="34" charset="0"/>
              <a:buChar char="•"/>
            </a:pPr>
            <a:r>
              <a:rPr lang="es-MX" dirty="0" smtClean="0"/>
              <a:t>En </a:t>
            </a:r>
            <a:r>
              <a:rPr lang="es-MX" dirty="0" smtClean="0"/>
              <a:t>2012, para acceder o facilitar los 35 trámites y servicios públicos medidos por Transparencia Mexicana, se destinaron más de 32,000 millones de pesos en mordidas. En 2007, el costo fue de 27,000 millones de pesos. </a:t>
            </a:r>
            <a:endParaRPr lang="es-MX" dirty="0" smtClean="0"/>
          </a:p>
          <a:p>
            <a:pPr algn="just"/>
            <a:endParaRPr lang="es-MX" dirty="0" smtClean="0"/>
          </a:p>
          <a:p>
            <a:pPr algn="just">
              <a:buFont typeface="Arial" pitchFamily="34" charset="0"/>
              <a:buChar char="•"/>
            </a:pPr>
            <a:r>
              <a:rPr lang="es-MX" dirty="0" smtClean="0"/>
              <a:t>En </a:t>
            </a:r>
            <a:r>
              <a:rPr lang="es-MX" dirty="0" smtClean="0"/>
              <a:t>promedio, los hogares mexicanos destinaron 14% de su ingreso a este rubro. </a:t>
            </a:r>
            <a:endParaRPr lang="es-MX" dirty="0" smtClean="0"/>
          </a:p>
          <a:p>
            <a:pPr algn="just"/>
            <a:endParaRPr lang="es-MX" dirty="0" smtClean="0"/>
          </a:p>
          <a:p>
            <a:pPr algn="just">
              <a:buFont typeface="Arial" pitchFamily="34" charset="0"/>
              <a:buChar char="•"/>
            </a:pPr>
            <a:r>
              <a:rPr lang="es-MX" dirty="0" smtClean="0"/>
              <a:t>Para </a:t>
            </a:r>
            <a:r>
              <a:rPr lang="es-MX" dirty="0" smtClean="0"/>
              <a:t>los hogares con ingresos de hasta un salario mínimo, este impuesto regresivo representó un 33% de su ingreso. </a:t>
            </a:r>
            <a:endParaRPr lang="es-MX" dirty="0"/>
          </a:p>
        </p:txBody>
      </p:sp>
      <p:sp>
        <p:nvSpPr>
          <p:cNvPr id="3" name="2 Rectángulo"/>
          <p:cNvSpPr/>
          <p:nvPr/>
        </p:nvSpPr>
        <p:spPr>
          <a:xfrm>
            <a:off x="0" y="1"/>
            <a:ext cx="9144000" cy="8513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4000" dirty="0" smtClean="0"/>
              <a:t>Antecedentes en México</a:t>
            </a:r>
            <a:endParaRPr lang="es-MX" sz="4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0" y="1"/>
            <a:ext cx="9144000" cy="8513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b="1" dirty="0" smtClean="0">
                <a:solidFill>
                  <a:schemeClr val="bg1"/>
                </a:solidFill>
              </a:rPr>
              <a:t>Trámites con mayor incidencia de corrupción en Chihuahua</a:t>
            </a:r>
            <a:endParaRPr lang="es-MX" sz="2800" b="1" dirty="0">
              <a:solidFill>
                <a:schemeClr val="bg1"/>
              </a:solidFill>
            </a:endParaRPr>
          </a:p>
        </p:txBody>
      </p:sp>
      <p:sp>
        <p:nvSpPr>
          <p:cNvPr id="33" name="CuadroTexto 32"/>
          <p:cNvSpPr txBox="1"/>
          <p:nvPr/>
        </p:nvSpPr>
        <p:spPr>
          <a:xfrm>
            <a:off x="0" y="-15044"/>
            <a:ext cx="81672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chemeClr val="bg1"/>
                </a:solidFill>
              </a:rPr>
              <a:t>PREMISA</a:t>
            </a:r>
            <a:endParaRPr lang="es-MX" b="1" dirty="0" smtClean="0">
              <a:solidFill>
                <a:schemeClr val="bg1"/>
              </a:solidFill>
            </a:endParaRPr>
          </a:p>
        </p:txBody>
      </p:sp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997748830"/>
              </p:ext>
            </p:extLst>
          </p:nvPr>
        </p:nvGraphicFramePr>
        <p:xfrm>
          <a:off x="594933" y="1510960"/>
          <a:ext cx="7968873" cy="3928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CuadroTexto 5"/>
          <p:cNvSpPr txBox="1"/>
          <p:nvPr/>
        </p:nvSpPr>
        <p:spPr>
          <a:xfrm>
            <a:off x="347397" y="6315649"/>
            <a:ext cx="54292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i="1" dirty="0" smtClean="0"/>
              <a:t>Datos obtenidos de informe de Transparencia Mexicana 2010.</a:t>
            </a:r>
            <a:endParaRPr lang="es-ES" sz="1100" i="1" dirty="0"/>
          </a:p>
        </p:txBody>
      </p:sp>
    </p:spTree>
    <p:extLst>
      <p:ext uri="{BB962C8B-B14F-4D97-AF65-F5344CB8AC3E}">
        <p14:creationId xmlns:p14="http://schemas.microsoft.com/office/powerpoint/2010/main" xmlns="" val="682962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347397" y="6315649"/>
            <a:ext cx="54292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i="1" dirty="0" smtClean="0"/>
              <a:t>Datos obtenidos de informe de Transparencia Mexicana 2010.</a:t>
            </a:r>
            <a:endParaRPr lang="es-ES" sz="1100" i="1" dirty="0"/>
          </a:p>
        </p:txBody>
      </p:sp>
      <p:graphicFrame>
        <p:nvGraphicFramePr>
          <p:cNvPr id="8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236548976"/>
              </p:ext>
            </p:extLst>
          </p:nvPr>
        </p:nvGraphicFramePr>
        <p:xfrm>
          <a:off x="0" y="1039690"/>
          <a:ext cx="3359727" cy="31282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ontent Placeholder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027712197"/>
              </p:ext>
            </p:extLst>
          </p:nvPr>
        </p:nvGraphicFramePr>
        <p:xfrm>
          <a:off x="4768273" y="1015999"/>
          <a:ext cx="4167910" cy="33020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765559273"/>
              </p:ext>
            </p:extLst>
          </p:nvPr>
        </p:nvGraphicFramePr>
        <p:xfrm>
          <a:off x="2158999" y="3071090"/>
          <a:ext cx="4421909" cy="32442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" name="Rectángulo 2"/>
          <p:cNvSpPr/>
          <p:nvPr/>
        </p:nvSpPr>
        <p:spPr>
          <a:xfrm>
            <a:off x="462164" y="4745335"/>
            <a:ext cx="2285654" cy="132343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20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chemeClr val="tx1"/>
                </a:solidFill>
              </a:rPr>
              <a:t>El promedio de </a:t>
            </a:r>
          </a:p>
          <a:p>
            <a:pPr algn="ctr"/>
            <a:r>
              <a:rPr lang="es-ES_tradnl" sz="20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chemeClr val="tx1"/>
                </a:solidFill>
              </a:rPr>
              <a:t>pago por mordida </a:t>
            </a:r>
          </a:p>
          <a:p>
            <a:pPr algn="ctr"/>
            <a:r>
              <a:rPr lang="es-ES_tradnl" sz="20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chemeClr val="tx1"/>
                </a:solidFill>
              </a:rPr>
              <a:t>en Chihuahua es </a:t>
            </a:r>
          </a:p>
          <a:p>
            <a:pPr algn="ctr"/>
            <a:r>
              <a:rPr lang="es-ES_tradnl" sz="20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chemeClr val="tx1"/>
                </a:solidFill>
              </a:rPr>
              <a:t>de $2,122 pesos.</a:t>
            </a:r>
            <a:endParaRPr lang="es-ES_tradnl" sz="2000" dirty="0">
              <a:ln w="10160">
                <a:solidFill>
                  <a:schemeClr val="accent1"/>
                </a:solidFill>
                <a:prstDash val="solid"/>
              </a:ln>
              <a:solidFill>
                <a:schemeClr val="tx1"/>
              </a:solidFill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0" y="1"/>
            <a:ext cx="9144000" cy="8513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b="1" dirty="0" smtClean="0">
                <a:solidFill>
                  <a:schemeClr val="bg1"/>
                </a:solidFill>
              </a:rPr>
              <a:t>Trámites con mayor incidencia de corrupción en Chihuahua</a:t>
            </a:r>
            <a:endParaRPr lang="es-MX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102046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032487" y="1233285"/>
            <a:ext cx="7607015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es-MX" sz="2000" dirty="0" smtClean="0"/>
              <a:t> Crear </a:t>
            </a:r>
            <a:r>
              <a:rPr lang="es-MX" sz="2000" dirty="0" smtClean="0"/>
              <a:t>una Alianza Anticorrupción dirigida por </a:t>
            </a:r>
            <a:r>
              <a:rPr lang="es-MX" sz="2000" dirty="0" smtClean="0"/>
              <a:t>el Consejo Anticorrupción del Edo. de </a:t>
            </a:r>
            <a:r>
              <a:rPr lang="es-MX" sz="2000" dirty="0" smtClean="0"/>
              <a:t>Chihuahua, integrada por distintos representantes de la comunidad chihuahuense que estén interesados en participar activamente en acciones que combatan la corrupción. </a:t>
            </a:r>
            <a:endParaRPr lang="es-MX" sz="2000" dirty="0" smtClean="0"/>
          </a:p>
          <a:p>
            <a:pPr algn="just"/>
            <a:endParaRPr lang="es-MX" sz="2000" dirty="0" smtClean="0"/>
          </a:p>
          <a:p>
            <a:pPr algn="just">
              <a:buFont typeface="Arial" pitchFamily="34" charset="0"/>
              <a:buChar char="•"/>
            </a:pPr>
            <a:r>
              <a:rPr lang="es-MX" sz="2000" dirty="0" smtClean="0"/>
              <a:t> Las </a:t>
            </a:r>
            <a:r>
              <a:rPr lang="es-MX" sz="2000" dirty="0" smtClean="0"/>
              <a:t>actividades de la Alianza están dirigidas a la sociedad en general y aplican en cualquier sector, ya que la corrupción nos afecta a todos. </a:t>
            </a:r>
            <a:endParaRPr lang="es-MX" sz="2000" dirty="0" smtClean="0"/>
          </a:p>
          <a:p>
            <a:pPr algn="just"/>
            <a:endParaRPr lang="es-MX" sz="2000" dirty="0" smtClean="0"/>
          </a:p>
          <a:p>
            <a:pPr algn="just">
              <a:buFont typeface="Arial" pitchFamily="34" charset="0"/>
              <a:buChar char="•"/>
            </a:pPr>
            <a:r>
              <a:rPr lang="es-MX" sz="2000" dirty="0" smtClean="0"/>
              <a:t> Los </a:t>
            </a:r>
            <a:r>
              <a:rPr lang="es-MX" sz="2000" dirty="0" smtClean="0"/>
              <a:t>lineamientos sobre los que trabaja están basados en la Norma ISO 37001 </a:t>
            </a:r>
            <a:r>
              <a:rPr lang="es-MX" sz="2000" dirty="0" err="1" smtClean="0"/>
              <a:t>Antisoborno</a:t>
            </a:r>
            <a:r>
              <a:rPr lang="es-MX" sz="2000" dirty="0" smtClean="0"/>
              <a:t>, la cual está por publicarse en el corto plazo. </a:t>
            </a:r>
            <a:endParaRPr lang="es-MX" sz="2000" dirty="0" smtClean="0"/>
          </a:p>
          <a:p>
            <a:pPr algn="just"/>
            <a:endParaRPr lang="es-MX" sz="2000" dirty="0" smtClean="0"/>
          </a:p>
          <a:p>
            <a:pPr algn="just">
              <a:buFont typeface="Arial" pitchFamily="34" charset="0"/>
              <a:buChar char="•"/>
            </a:pPr>
            <a:r>
              <a:rPr lang="es-MX" sz="2000" dirty="0" smtClean="0"/>
              <a:t> Busca </a:t>
            </a:r>
            <a:r>
              <a:rPr lang="es-MX" sz="2000" dirty="0" smtClean="0"/>
              <a:t>incidir en la política pública chihuahuense al proponer lineamientos para la aplicación de criterios anticorrupción en la </a:t>
            </a:r>
            <a:r>
              <a:rPr lang="es-MX" sz="2000" dirty="0" smtClean="0"/>
              <a:t>misma.</a:t>
            </a:r>
          </a:p>
          <a:p>
            <a:pPr algn="just"/>
            <a:endParaRPr lang="es-MX" sz="2000" dirty="0" smtClean="0"/>
          </a:p>
          <a:p>
            <a:pPr algn="just">
              <a:buFont typeface="Arial" pitchFamily="34" charset="0"/>
              <a:buChar char="•"/>
            </a:pPr>
            <a:r>
              <a:rPr lang="es-MX" sz="2000" dirty="0" smtClean="0"/>
              <a:t> </a:t>
            </a:r>
            <a:r>
              <a:rPr lang="es-MX" sz="2000" dirty="0" smtClean="0"/>
              <a:t>Busca </a:t>
            </a:r>
            <a:r>
              <a:rPr lang="es-MX" sz="2000" dirty="0" smtClean="0"/>
              <a:t>convertirse en referencia para otros estados y/o municipios de la República Mexicana que decidan replicar su modelo. </a:t>
            </a:r>
            <a:endParaRPr lang="es-MX" sz="2000" dirty="0"/>
          </a:p>
        </p:txBody>
      </p:sp>
      <p:sp>
        <p:nvSpPr>
          <p:cNvPr id="3" name="2 Rectángulo"/>
          <p:cNvSpPr/>
          <p:nvPr/>
        </p:nvSpPr>
        <p:spPr>
          <a:xfrm>
            <a:off x="0" y="1"/>
            <a:ext cx="9144000" cy="8513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4000" dirty="0" smtClean="0"/>
              <a:t>Propuesta de Proyecto</a:t>
            </a:r>
            <a:endParaRPr lang="es-MX" sz="4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/>
        </p:nvCxnSpPr>
        <p:spPr>
          <a:xfrm>
            <a:off x="6650182" y="872359"/>
            <a:ext cx="0" cy="5985641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upo 6"/>
          <p:cNvGrpSpPr/>
          <p:nvPr/>
        </p:nvGrpSpPr>
        <p:grpSpPr>
          <a:xfrm>
            <a:off x="6465454" y="3517693"/>
            <a:ext cx="396806" cy="358402"/>
            <a:chOff x="4590470" y="2781963"/>
            <a:chExt cx="396806" cy="358402"/>
          </a:xfrm>
        </p:grpSpPr>
        <p:sp>
          <p:nvSpPr>
            <p:cNvPr id="5" name="Elipse 4"/>
            <p:cNvSpPr/>
            <p:nvPr/>
          </p:nvSpPr>
          <p:spPr>
            <a:xfrm>
              <a:off x="4590474" y="2781963"/>
              <a:ext cx="358402" cy="358402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6" name="CuadroTexto 5"/>
            <p:cNvSpPr txBox="1"/>
            <p:nvPr/>
          </p:nvSpPr>
          <p:spPr>
            <a:xfrm>
              <a:off x="4590470" y="2817092"/>
              <a:ext cx="39680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400" dirty="0" smtClean="0">
                  <a:solidFill>
                    <a:schemeClr val="bg1"/>
                  </a:solidFill>
                </a:rPr>
                <a:t>VS</a:t>
              </a:r>
              <a:endParaRPr lang="es-MX" sz="1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8" name="Grupo 17"/>
          <p:cNvGrpSpPr/>
          <p:nvPr/>
        </p:nvGrpSpPr>
        <p:grpSpPr>
          <a:xfrm>
            <a:off x="2303018" y="2363515"/>
            <a:ext cx="4059527" cy="4086078"/>
            <a:chOff x="2180329" y="1526902"/>
            <a:chExt cx="4660401" cy="4690882"/>
          </a:xfrm>
        </p:grpSpPr>
        <p:pic>
          <p:nvPicPr>
            <p:cNvPr id="19" name="Imagen 1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180329" y="1526902"/>
              <a:ext cx="4660401" cy="4690882"/>
            </a:xfrm>
            <a:prstGeom prst="rect">
              <a:avLst/>
            </a:prstGeom>
          </p:spPr>
        </p:pic>
        <p:sp>
          <p:nvSpPr>
            <p:cNvPr id="20" name="Elipse 19"/>
            <p:cNvSpPr/>
            <p:nvPr/>
          </p:nvSpPr>
          <p:spPr>
            <a:xfrm>
              <a:off x="3665330" y="2955981"/>
              <a:ext cx="1708868" cy="1708868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1400"/>
            </a:p>
          </p:txBody>
        </p:sp>
        <p:sp>
          <p:nvSpPr>
            <p:cNvPr id="21" name="CuadroTexto 20"/>
            <p:cNvSpPr txBox="1"/>
            <p:nvPr/>
          </p:nvSpPr>
          <p:spPr>
            <a:xfrm>
              <a:off x="3824730" y="3313494"/>
              <a:ext cx="1371599" cy="1271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es-MX" sz="1200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ALIANZA PARA PREVENCIÓN DE LA CORRUPCIÓN</a:t>
              </a:r>
            </a:p>
            <a:p>
              <a:pPr algn="ctr"/>
              <a:endParaRPr lang="es-MX" sz="1600" dirty="0">
                <a:solidFill>
                  <a:schemeClr val="bg1"/>
                </a:solidFill>
              </a:endParaRPr>
            </a:p>
          </p:txBody>
        </p:sp>
        <p:sp>
          <p:nvSpPr>
            <p:cNvPr id="22" name="CuadroTexto 21"/>
            <p:cNvSpPr txBox="1"/>
            <p:nvPr/>
          </p:nvSpPr>
          <p:spPr>
            <a:xfrm>
              <a:off x="5357090" y="1921133"/>
              <a:ext cx="1219200" cy="812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es-MX" sz="1000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DESARROLLO TEMAS COMUNIDAD</a:t>
              </a:r>
            </a:p>
            <a:p>
              <a:endParaRPr lang="es-MX" sz="1000" dirty="0">
                <a:latin typeface="Arial Narrow" panose="020B0606020202030204" pitchFamily="34" charset="0"/>
              </a:endParaRPr>
            </a:p>
          </p:txBody>
        </p:sp>
        <p:sp>
          <p:nvSpPr>
            <p:cNvPr id="23" name="CuadroTexto 22"/>
            <p:cNvSpPr txBox="1"/>
            <p:nvPr/>
          </p:nvSpPr>
          <p:spPr>
            <a:xfrm>
              <a:off x="2392490" y="1921133"/>
              <a:ext cx="1219200" cy="874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es-MX" sz="1050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INCIDENCIA EN POLÍTICAS PÚBLICAS</a:t>
              </a:r>
            </a:p>
            <a:p>
              <a:endParaRPr lang="es-MX" sz="1200" dirty="0">
                <a:latin typeface="Arial Narrow" panose="020B0606020202030204" pitchFamily="34" charset="0"/>
              </a:endParaRPr>
            </a:p>
          </p:txBody>
        </p:sp>
        <p:sp>
          <p:nvSpPr>
            <p:cNvPr id="24" name="CuadroTexto 23"/>
            <p:cNvSpPr txBox="1"/>
            <p:nvPr/>
          </p:nvSpPr>
          <p:spPr>
            <a:xfrm>
              <a:off x="5357090" y="5287814"/>
              <a:ext cx="1219200" cy="635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es-MX" sz="1000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CREACION DE COCIENCIA</a:t>
              </a:r>
            </a:p>
            <a:p>
              <a:endParaRPr lang="es-MX" sz="1000" dirty="0">
                <a:latin typeface="Arial Narrow" panose="020B0606020202030204" pitchFamily="34" charset="0"/>
              </a:endParaRPr>
            </a:p>
          </p:txBody>
        </p:sp>
        <p:sp>
          <p:nvSpPr>
            <p:cNvPr id="25" name="CuadroTexto 24"/>
            <p:cNvSpPr txBox="1"/>
            <p:nvPr/>
          </p:nvSpPr>
          <p:spPr>
            <a:xfrm>
              <a:off x="2452254" y="5224716"/>
              <a:ext cx="1242292" cy="980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es-MX" sz="1050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DIAGNOSTICO </a:t>
              </a:r>
              <a:r>
                <a:rPr lang="es-MX" sz="1050" dirty="0" smtClean="0">
                  <a:solidFill>
                    <a:schemeClr val="bg1"/>
                  </a:solidFill>
                  <a:latin typeface="Arial Narrow" panose="020B0606020202030204" pitchFamily="34" charset="0"/>
                </a:rPr>
                <a:t>Y RECONOCI-MIENTO</a:t>
              </a:r>
              <a:endParaRPr lang="es-MX" sz="1050" dirty="0">
                <a:solidFill>
                  <a:schemeClr val="bg1"/>
                </a:solidFill>
                <a:latin typeface="Arial Narrow" panose="020B0606020202030204" pitchFamily="34" charset="0"/>
              </a:endParaRPr>
            </a:p>
            <a:p>
              <a:endParaRPr lang="es-MX" dirty="0">
                <a:latin typeface="Arial Narrow" panose="020B0606020202030204" pitchFamily="34" charset="0"/>
              </a:endParaRPr>
            </a:p>
          </p:txBody>
        </p:sp>
      </p:grpSp>
      <p:sp>
        <p:nvSpPr>
          <p:cNvPr id="26" name="CuadroTexto 25"/>
          <p:cNvSpPr txBox="1"/>
          <p:nvPr/>
        </p:nvSpPr>
        <p:spPr>
          <a:xfrm>
            <a:off x="7040721" y="4442542"/>
            <a:ext cx="1601543" cy="116955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s-MX" sz="1400" b="1" dirty="0" smtClean="0"/>
              <a:t>DISMINUIR EN UN </a:t>
            </a:r>
            <a:r>
              <a:rPr lang="es-MX" sz="1400" b="1" dirty="0" smtClean="0">
                <a:solidFill>
                  <a:schemeClr val="accent6">
                    <a:lumMod val="50000"/>
                  </a:schemeClr>
                </a:solidFill>
              </a:rPr>
              <a:t>2% </a:t>
            </a:r>
            <a:r>
              <a:rPr lang="es-MX" sz="1400" b="1" dirty="0" smtClean="0"/>
              <a:t>INDICADORES ESTATALES EN TEMA DE CORRUPCION</a:t>
            </a:r>
            <a:endParaRPr lang="es-MX" sz="1400" b="1" dirty="0"/>
          </a:p>
        </p:txBody>
      </p:sp>
      <p:sp>
        <p:nvSpPr>
          <p:cNvPr id="27" name="CuadroTexto 26"/>
          <p:cNvSpPr txBox="1"/>
          <p:nvPr/>
        </p:nvSpPr>
        <p:spPr>
          <a:xfrm>
            <a:off x="7040721" y="2188031"/>
            <a:ext cx="1601543" cy="52322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>
            <a:spAutoFit/>
          </a:bodyPr>
          <a:lstStyle/>
          <a:p>
            <a:r>
              <a:rPr lang="es-MX" sz="1400" b="1" dirty="0" smtClean="0">
                <a:solidFill>
                  <a:schemeClr val="bg1"/>
                </a:solidFill>
              </a:rPr>
              <a:t>Transparencia Mexicana 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7040721" y="2789646"/>
            <a:ext cx="1601543" cy="52322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MX" sz="1400" b="1" dirty="0">
                <a:solidFill>
                  <a:schemeClr val="bg1"/>
                </a:solidFill>
              </a:rPr>
              <a:t>Evalúa al estado de </a:t>
            </a:r>
            <a:r>
              <a:rPr lang="es-MX" sz="1400" b="1" dirty="0" smtClean="0">
                <a:solidFill>
                  <a:schemeClr val="bg1"/>
                </a:solidFill>
              </a:rPr>
              <a:t>Chihuahua</a:t>
            </a:r>
            <a:endParaRPr lang="es-MX" sz="1400" b="1" dirty="0">
              <a:solidFill>
                <a:schemeClr val="bg1"/>
              </a:solidFill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7040721" y="4134765"/>
            <a:ext cx="1601543" cy="307777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es-MX" sz="1400" b="1" dirty="0">
                <a:solidFill>
                  <a:schemeClr val="bg1"/>
                </a:solidFill>
              </a:rPr>
              <a:t>OBJETIVO</a:t>
            </a:r>
            <a:r>
              <a:rPr lang="es-MX" sz="1400" b="1" dirty="0"/>
              <a:t> </a:t>
            </a:r>
          </a:p>
        </p:txBody>
      </p:sp>
      <p:cxnSp>
        <p:nvCxnSpPr>
          <p:cNvPr id="28" name="Conector recto de flecha 27"/>
          <p:cNvCxnSpPr/>
          <p:nvPr/>
        </p:nvCxnSpPr>
        <p:spPr>
          <a:xfrm flipH="1">
            <a:off x="1062888" y="2052153"/>
            <a:ext cx="1" cy="1161529"/>
          </a:xfrm>
          <a:prstGeom prst="straightConnector1">
            <a:avLst/>
          </a:prstGeom>
          <a:ln w="190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recto de flecha 28"/>
          <p:cNvCxnSpPr/>
          <p:nvPr/>
        </p:nvCxnSpPr>
        <p:spPr>
          <a:xfrm>
            <a:off x="1500391" y="1312425"/>
            <a:ext cx="660539" cy="0"/>
          </a:xfrm>
          <a:prstGeom prst="straightConnector1">
            <a:avLst/>
          </a:prstGeom>
          <a:ln w="190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CuadroTexto 29"/>
          <p:cNvSpPr txBox="1"/>
          <p:nvPr/>
        </p:nvSpPr>
        <p:spPr>
          <a:xfrm>
            <a:off x="2232243" y="1006458"/>
            <a:ext cx="2068947" cy="60016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s-MX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anose="020B0606020202030204" pitchFamily="34" charset="0"/>
              </a:rPr>
              <a:t>ESTRATEGIA </a:t>
            </a:r>
            <a:r>
              <a:rPr lang="es-MX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anose="020B0606020202030204" pitchFamily="34" charset="0"/>
              </a:rPr>
              <a:t>DE COMITÉ COMO </a:t>
            </a:r>
            <a:r>
              <a:rPr lang="es-MX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anose="020B0606020202030204" pitchFamily="34" charset="0"/>
              </a:rPr>
              <a:t>EJE TRANSVERSAL ESTRUCTURAR LA ALIANZA </a:t>
            </a:r>
          </a:p>
        </p:txBody>
      </p:sp>
      <p:sp>
        <p:nvSpPr>
          <p:cNvPr id="31" name="Elipse 30"/>
          <p:cNvSpPr/>
          <p:nvPr/>
        </p:nvSpPr>
        <p:spPr>
          <a:xfrm>
            <a:off x="295116" y="1054719"/>
            <a:ext cx="1535545" cy="1578199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 smtClean="0">
                <a:solidFill>
                  <a:schemeClr val="bg1"/>
                </a:solidFill>
              </a:rPr>
              <a:t>Academia</a:t>
            </a:r>
          </a:p>
          <a:p>
            <a:pPr algn="ctr"/>
            <a:r>
              <a:rPr lang="es-MX" sz="1400" dirty="0" smtClean="0">
                <a:solidFill>
                  <a:schemeClr val="bg1"/>
                </a:solidFill>
              </a:rPr>
              <a:t>Empresarial</a:t>
            </a:r>
          </a:p>
          <a:p>
            <a:pPr algn="ctr"/>
            <a:r>
              <a:rPr lang="es-MX" sz="1400" dirty="0" smtClean="0">
                <a:solidFill>
                  <a:schemeClr val="bg1"/>
                </a:solidFill>
              </a:rPr>
              <a:t>ONGS</a:t>
            </a:r>
          </a:p>
          <a:p>
            <a:pPr algn="ctr"/>
            <a:r>
              <a:rPr lang="es-MX" sz="1400" dirty="0" smtClean="0">
                <a:solidFill>
                  <a:schemeClr val="bg1"/>
                </a:solidFill>
              </a:rPr>
              <a:t>OSC</a:t>
            </a:r>
            <a:endParaRPr lang="es-MX" sz="1400" dirty="0">
              <a:solidFill>
                <a:schemeClr val="bg1"/>
              </a:solidFill>
            </a:endParaRPr>
          </a:p>
        </p:txBody>
      </p:sp>
      <p:sp>
        <p:nvSpPr>
          <p:cNvPr id="32" name="CuadroTexto 31"/>
          <p:cNvSpPr txBox="1"/>
          <p:nvPr/>
        </p:nvSpPr>
        <p:spPr>
          <a:xfrm>
            <a:off x="295116" y="3291212"/>
            <a:ext cx="1724233" cy="26161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anose="020B0606020202030204" pitchFamily="34" charset="0"/>
              </a:rPr>
              <a:t>Memoria final de cada  año </a:t>
            </a:r>
          </a:p>
        </p:txBody>
      </p:sp>
      <p:sp>
        <p:nvSpPr>
          <p:cNvPr id="34" name="33 Rectángulo"/>
          <p:cNvSpPr/>
          <p:nvPr/>
        </p:nvSpPr>
        <p:spPr>
          <a:xfrm>
            <a:off x="0" y="1"/>
            <a:ext cx="9144000" cy="8513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bg1"/>
                </a:solidFill>
              </a:rPr>
              <a:t>Propuesta de Proyecto de “Prevención de Corrupción”</a:t>
            </a:r>
          </a:p>
          <a:p>
            <a:pPr algn="ctr"/>
            <a:r>
              <a:rPr lang="es-MX" b="1" dirty="0" smtClean="0">
                <a:solidFill>
                  <a:schemeClr val="bg1"/>
                </a:solidFill>
              </a:rPr>
              <a:t>Consta de 4 años y se anexa costo por año </a:t>
            </a:r>
            <a:endParaRPr lang="es-MX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358992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Conector recto de flecha 10"/>
          <p:cNvCxnSpPr/>
          <p:nvPr/>
        </p:nvCxnSpPr>
        <p:spPr>
          <a:xfrm>
            <a:off x="4623533" y="1872019"/>
            <a:ext cx="748146" cy="0"/>
          </a:xfrm>
          <a:prstGeom prst="straightConnector1">
            <a:avLst/>
          </a:prstGeom>
          <a:ln w="190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upo 1"/>
          <p:cNvGrpSpPr/>
          <p:nvPr/>
        </p:nvGrpSpPr>
        <p:grpSpPr>
          <a:xfrm>
            <a:off x="337205" y="1477788"/>
            <a:ext cx="4660401" cy="4713477"/>
            <a:chOff x="2180329" y="1526902"/>
            <a:chExt cx="4660401" cy="4713477"/>
          </a:xfrm>
        </p:grpSpPr>
        <p:pic>
          <p:nvPicPr>
            <p:cNvPr id="3" name="Imagen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180329" y="1526902"/>
              <a:ext cx="4660401" cy="4690882"/>
            </a:xfrm>
            <a:prstGeom prst="rect">
              <a:avLst/>
            </a:prstGeom>
          </p:spPr>
        </p:pic>
        <p:sp>
          <p:nvSpPr>
            <p:cNvPr id="4" name="Elipse 3"/>
            <p:cNvSpPr/>
            <p:nvPr/>
          </p:nvSpPr>
          <p:spPr>
            <a:xfrm>
              <a:off x="3665330" y="2955981"/>
              <a:ext cx="1708868" cy="1708868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5" name="CuadroTexto 4"/>
            <p:cNvSpPr txBox="1"/>
            <p:nvPr/>
          </p:nvSpPr>
          <p:spPr>
            <a:xfrm>
              <a:off x="3824729" y="3313495"/>
              <a:ext cx="1371599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es-MX" sz="1600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ALIANZA PARA PREVENCIÓN DE LA CORRUPCIÓN</a:t>
              </a:r>
            </a:p>
            <a:p>
              <a:pPr algn="ctr"/>
              <a:endParaRPr lang="es-MX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CuadroTexto 5"/>
            <p:cNvSpPr txBox="1"/>
            <p:nvPr/>
          </p:nvSpPr>
          <p:spPr>
            <a:xfrm>
              <a:off x="5357089" y="1921133"/>
              <a:ext cx="12192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es-MX" sz="1100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DESARROLLO TEMAS COMUNIDAD</a:t>
              </a:r>
            </a:p>
            <a:p>
              <a:endParaRPr lang="es-MX" sz="1100" dirty="0">
                <a:latin typeface="Arial Narrow" panose="020B0606020202030204" pitchFamily="34" charset="0"/>
              </a:endParaRPr>
            </a:p>
          </p:txBody>
        </p:sp>
        <p:sp>
          <p:nvSpPr>
            <p:cNvPr id="7" name="CuadroTexto 6"/>
            <p:cNvSpPr txBox="1"/>
            <p:nvPr/>
          </p:nvSpPr>
          <p:spPr>
            <a:xfrm>
              <a:off x="2392490" y="1921133"/>
              <a:ext cx="12192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es-MX" sz="1200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INCIDENCIA EN POLÍTICAS PÚBLICAS</a:t>
              </a:r>
            </a:p>
            <a:p>
              <a:endParaRPr lang="es-MX" sz="1600" dirty="0">
                <a:latin typeface="Arial Narrow" panose="020B0606020202030204" pitchFamily="34" charset="0"/>
              </a:endParaRPr>
            </a:p>
          </p:txBody>
        </p:sp>
        <p:sp>
          <p:nvSpPr>
            <p:cNvPr id="8" name="CuadroTexto 7"/>
            <p:cNvSpPr txBox="1"/>
            <p:nvPr/>
          </p:nvSpPr>
          <p:spPr>
            <a:xfrm>
              <a:off x="5357089" y="5287814"/>
              <a:ext cx="1219200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es-MX" sz="1100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CREACION DE COCIENCIA</a:t>
              </a:r>
            </a:p>
            <a:p>
              <a:endParaRPr lang="es-MX" sz="1100" dirty="0">
                <a:latin typeface="Arial Narrow" panose="020B0606020202030204" pitchFamily="34" charset="0"/>
              </a:endParaRPr>
            </a:p>
          </p:txBody>
        </p:sp>
        <p:sp>
          <p:nvSpPr>
            <p:cNvPr id="9" name="CuadroTexto 8"/>
            <p:cNvSpPr txBox="1"/>
            <p:nvPr/>
          </p:nvSpPr>
          <p:spPr>
            <a:xfrm>
              <a:off x="2452254" y="5224716"/>
              <a:ext cx="124229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es-MX" sz="1200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DIAGNOSTICO </a:t>
              </a:r>
              <a:r>
                <a:rPr lang="es-MX" sz="1200" dirty="0" smtClean="0">
                  <a:solidFill>
                    <a:schemeClr val="bg1"/>
                  </a:solidFill>
                  <a:latin typeface="Arial Narrow" panose="020B0606020202030204" pitchFamily="34" charset="0"/>
                </a:rPr>
                <a:t>Y RECONOCI-MIENTO</a:t>
              </a:r>
              <a:endParaRPr lang="es-MX" sz="1200" dirty="0">
                <a:solidFill>
                  <a:schemeClr val="bg1"/>
                </a:solidFill>
                <a:latin typeface="Arial Narrow" panose="020B0606020202030204" pitchFamily="34" charset="0"/>
              </a:endParaRPr>
            </a:p>
            <a:p>
              <a:endParaRPr lang="es-MX" sz="2400" dirty="0">
                <a:latin typeface="Arial Narrow" panose="020B0606020202030204" pitchFamily="34" charset="0"/>
              </a:endParaRPr>
            </a:p>
          </p:txBody>
        </p:sp>
      </p:grpSp>
      <p:sp>
        <p:nvSpPr>
          <p:cNvPr id="12" name="CuadroTexto 11"/>
          <p:cNvSpPr txBox="1"/>
          <p:nvPr/>
        </p:nvSpPr>
        <p:spPr>
          <a:xfrm>
            <a:off x="5527961" y="1982057"/>
            <a:ext cx="3080330" cy="144655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100" b="1" dirty="0" smtClean="0">
                <a:latin typeface="Arial Narrow" panose="020B0606020202030204" pitchFamily="34" charset="0"/>
              </a:rPr>
              <a:t>Firma de convenios Academia, empresarios, organismos de la sociedad civil, organismo no gubernamentales.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100" b="1" dirty="0" smtClean="0">
                <a:latin typeface="Arial Narrow" panose="020B0606020202030204" pitchFamily="34" charset="0"/>
              </a:rPr>
              <a:t>Foros internacionales y nacionales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100" b="1" dirty="0" smtClean="0">
                <a:latin typeface="Arial Narrow" panose="020B0606020202030204" pitchFamily="34" charset="0"/>
              </a:rPr>
              <a:t>Participación Comité norma ISO </a:t>
            </a:r>
            <a:r>
              <a:rPr lang="es-MX" sz="1100" b="1" dirty="0" err="1" smtClean="0">
                <a:latin typeface="Arial Narrow" panose="020B0606020202030204" pitchFamily="34" charset="0"/>
              </a:rPr>
              <a:t>Antisoborno</a:t>
            </a:r>
            <a:endParaRPr lang="es-MX" sz="1100" b="1" dirty="0" smtClean="0"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sz="1100" b="1" dirty="0">
              <a:latin typeface="Arial Narrow" panose="020B0606020202030204" pitchFamily="34" charset="0"/>
            </a:endParaRPr>
          </a:p>
          <a:p>
            <a:r>
              <a:rPr lang="es-MX" sz="1100" b="1" dirty="0" smtClean="0">
                <a:latin typeface="Arial Narrow" panose="020B0606020202030204" pitchFamily="34" charset="0"/>
              </a:rPr>
              <a:t> Inversión proyecto  año 1 $ 2,150,000.00</a:t>
            </a:r>
          </a:p>
          <a:p>
            <a:endParaRPr lang="es-MX" sz="1100" dirty="0">
              <a:latin typeface="Arial Narrow" panose="020B0606020202030204" pitchFamily="34" charset="0"/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5527961" y="1680450"/>
            <a:ext cx="3080330" cy="307777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s-MX" sz="11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TIME LINE DESARROLLO DE PROYECTO    </a:t>
            </a:r>
            <a:r>
              <a:rPr lang="es-MX" sz="14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AÑO 1</a:t>
            </a:r>
            <a:endParaRPr lang="es-MX" sz="11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14" name="Conector recto de flecha 28"/>
          <p:cNvCxnSpPr/>
          <p:nvPr/>
        </p:nvCxnSpPr>
        <p:spPr>
          <a:xfrm>
            <a:off x="1500391" y="1312425"/>
            <a:ext cx="660539" cy="0"/>
          </a:xfrm>
          <a:prstGeom prst="straightConnector1">
            <a:avLst/>
          </a:prstGeom>
          <a:ln w="190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14 Rectángulo"/>
          <p:cNvSpPr/>
          <p:nvPr/>
        </p:nvSpPr>
        <p:spPr>
          <a:xfrm>
            <a:off x="0" y="1"/>
            <a:ext cx="9144000" cy="8513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bg1"/>
                </a:solidFill>
              </a:rPr>
              <a:t>Propuesta de Proyecto de “Prevención de Corrupción”</a:t>
            </a:r>
          </a:p>
          <a:p>
            <a:pPr algn="ctr"/>
            <a:r>
              <a:rPr lang="es-MX" b="1" dirty="0" smtClean="0">
                <a:solidFill>
                  <a:schemeClr val="bg1"/>
                </a:solidFill>
              </a:rPr>
              <a:t>Primer Año </a:t>
            </a:r>
            <a:endParaRPr lang="es-MX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081730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Conector recto de flecha 10"/>
          <p:cNvCxnSpPr/>
          <p:nvPr/>
        </p:nvCxnSpPr>
        <p:spPr>
          <a:xfrm>
            <a:off x="4623533" y="5428849"/>
            <a:ext cx="748146" cy="0"/>
          </a:xfrm>
          <a:prstGeom prst="straightConnector1">
            <a:avLst/>
          </a:prstGeom>
          <a:ln w="190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upo 1"/>
          <p:cNvGrpSpPr/>
          <p:nvPr/>
        </p:nvGrpSpPr>
        <p:grpSpPr>
          <a:xfrm>
            <a:off x="337205" y="1477788"/>
            <a:ext cx="4660401" cy="4713477"/>
            <a:chOff x="2180329" y="1526902"/>
            <a:chExt cx="4660401" cy="4713477"/>
          </a:xfrm>
        </p:grpSpPr>
        <p:pic>
          <p:nvPicPr>
            <p:cNvPr id="3" name="Imagen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180329" y="1526902"/>
              <a:ext cx="4660401" cy="4690882"/>
            </a:xfrm>
            <a:prstGeom prst="rect">
              <a:avLst/>
            </a:prstGeom>
          </p:spPr>
        </p:pic>
        <p:sp>
          <p:nvSpPr>
            <p:cNvPr id="4" name="Elipse 3"/>
            <p:cNvSpPr/>
            <p:nvPr/>
          </p:nvSpPr>
          <p:spPr>
            <a:xfrm>
              <a:off x="3665330" y="2955981"/>
              <a:ext cx="1708868" cy="1708868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5" name="CuadroTexto 4"/>
            <p:cNvSpPr txBox="1"/>
            <p:nvPr/>
          </p:nvSpPr>
          <p:spPr>
            <a:xfrm>
              <a:off x="3824729" y="3313495"/>
              <a:ext cx="1371599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es-MX" sz="1600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ALIANZA PARA PREVENCIÓN DE LA CORRUPCIÓN</a:t>
              </a:r>
            </a:p>
            <a:p>
              <a:pPr algn="ctr"/>
              <a:endParaRPr lang="es-MX" sz="2000" dirty="0">
                <a:solidFill>
                  <a:schemeClr val="bg1"/>
                </a:solidFill>
              </a:endParaRPr>
            </a:p>
          </p:txBody>
        </p:sp>
        <p:sp>
          <p:nvSpPr>
            <p:cNvPr id="6" name="CuadroTexto 5"/>
            <p:cNvSpPr txBox="1"/>
            <p:nvPr/>
          </p:nvSpPr>
          <p:spPr>
            <a:xfrm>
              <a:off x="5357089" y="1921133"/>
              <a:ext cx="12192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es-MX" sz="1100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DESARROLLO TEMAS COMUNIDAD</a:t>
              </a:r>
            </a:p>
            <a:p>
              <a:endParaRPr lang="es-MX" sz="1100" dirty="0">
                <a:latin typeface="Arial Narrow" panose="020B0606020202030204" pitchFamily="34" charset="0"/>
              </a:endParaRPr>
            </a:p>
          </p:txBody>
        </p:sp>
        <p:sp>
          <p:nvSpPr>
            <p:cNvPr id="7" name="CuadroTexto 6"/>
            <p:cNvSpPr txBox="1"/>
            <p:nvPr/>
          </p:nvSpPr>
          <p:spPr>
            <a:xfrm>
              <a:off x="2392490" y="1921133"/>
              <a:ext cx="12192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es-MX" sz="1200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INCIDENCIA EN POLÍTICAS PÚBLICAS</a:t>
              </a:r>
            </a:p>
            <a:p>
              <a:endParaRPr lang="es-MX" sz="1600" dirty="0">
                <a:latin typeface="Arial Narrow" panose="020B0606020202030204" pitchFamily="34" charset="0"/>
              </a:endParaRPr>
            </a:p>
          </p:txBody>
        </p:sp>
        <p:sp>
          <p:nvSpPr>
            <p:cNvPr id="8" name="CuadroTexto 7"/>
            <p:cNvSpPr txBox="1"/>
            <p:nvPr/>
          </p:nvSpPr>
          <p:spPr>
            <a:xfrm>
              <a:off x="5357089" y="5287814"/>
              <a:ext cx="1219200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es-MX" sz="1100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CREACION DE COCIENCIA</a:t>
              </a:r>
            </a:p>
            <a:p>
              <a:endParaRPr lang="es-MX" sz="1100" dirty="0">
                <a:latin typeface="Arial Narrow" panose="020B0606020202030204" pitchFamily="34" charset="0"/>
              </a:endParaRPr>
            </a:p>
          </p:txBody>
        </p:sp>
        <p:sp>
          <p:nvSpPr>
            <p:cNvPr id="9" name="CuadroTexto 8"/>
            <p:cNvSpPr txBox="1"/>
            <p:nvPr/>
          </p:nvSpPr>
          <p:spPr>
            <a:xfrm>
              <a:off x="2452254" y="5224716"/>
              <a:ext cx="124229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es-MX" sz="1200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DIAGNOSTICO </a:t>
              </a:r>
              <a:r>
                <a:rPr lang="es-MX" sz="1200" dirty="0" smtClean="0">
                  <a:solidFill>
                    <a:schemeClr val="bg1"/>
                  </a:solidFill>
                  <a:latin typeface="Arial Narrow" panose="020B0606020202030204" pitchFamily="34" charset="0"/>
                </a:rPr>
                <a:t>Y RECONOCI-MIENTO</a:t>
              </a:r>
              <a:endParaRPr lang="es-MX" sz="1200" dirty="0">
                <a:solidFill>
                  <a:schemeClr val="bg1"/>
                </a:solidFill>
                <a:latin typeface="Arial Narrow" panose="020B0606020202030204" pitchFamily="34" charset="0"/>
              </a:endParaRPr>
            </a:p>
            <a:p>
              <a:endParaRPr lang="es-MX" sz="2400" dirty="0">
                <a:latin typeface="Arial Narrow" panose="020B0606020202030204" pitchFamily="34" charset="0"/>
              </a:endParaRPr>
            </a:p>
          </p:txBody>
        </p:sp>
      </p:grpSp>
      <p:sp>
        <p:nvSpPr>
          <p:cNvPr id="13" name="CuadroTexto 12"/>
          <p:cNvSpPr txBox="1"/>
          <p:nvPr/>
        </p:nvSpPr>
        <p:spPr>
          <a:xfrm>
            <a:off x="5527961" y="3346175"/>
            <a:ext cx="3080330" cy="477054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s-MX" sz="11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TIME LINE DESARROLLO DE PROYECTO</a:t>
            </a:r>
          </a:p>
          <a:p>
            <a:r>
              <a:rPr lang="es-MX" sz="1400" b="1" dirty="0" smtClean="0">
                <a:solidFill>
                  <a:schemeClr val="bg1"/>
                </a:solidFill>
              </a:rPr>
              <a:t>AÑO  </a:t>
            </a:r>
            <a:r>
              <a:rPr lang="es-MX" sz="1400" b="1" dirty="0">
                <a:solidFill>
                  <a:schemeClr val="bg1"/>
                </a:solidFill>
              </a:rPr>
              <a:t>1 Y </a:t>
            </a:r>
            <a:r>
              <a:rPr lang="es-MX" sz="1400" b="1" dirty="0" smtClean="0">
                <a:solidFill>
                  <a:schemeClr val="bg1"/>
                </a:solidFill>
              </a:rPr>
              <a:t>2</a:t>
            </a:r>
            <a:endParaRPr lang="es-MX" sz="1400" b="1" dirty="0">
              <a:solidFill>
                <a:schemeClr val="bg1"/>
              </a:solidFill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5527961" y="3823229"/>
            <a:ext cx="3080330" cy="229293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100" b="1" dirty="0" smtClean="0">
                <a:latin typeface="Arial Narrow" panose="020B0606020202030204" pitchFamily="34" charset="0"/>
              </a:rPr>
              <a:t>Conferencias del tema con nuestros aliados y documentación de conclusiones.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100" b="1" dirty="0" smtClean="0">
                <a:latin typeface="Arial Narrow" panose="020B0606020202030204" pitchFamily="34" charset="0"/>
              </a:rPr>
              <a:t>Propuesta de herramienta de Autodiagnóstico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100" b="1" dirty="0" smtClean="0">
                <a:latin typeface="Arial Narrow" panose="020B0606020202030204" pitchFamily="34" charset="0"/>
              </a:rPr>
              <a:t>Decálogo de compromiso para prevenir la corrupción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100" b="1" dirty="0" smtClean="0">
                <a:latin typeface="Arial Narrow" panose="020B0606020202030204" pitchFamily="34" charset="0"/>
              </a:rPr>
              <a:t>Promoción del Decálogo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100" b="1" dirty="0" smtClean="0">
                <a:latin typeface="Arial Narrow" panose="020B0606020202030204" pitchFamily="34" charset="0"/>
              </a:rPr>
              <a:t>Vinculación de talleres/ pláticas Gobierno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100" b="1" dirty="0" smtClean="0">
                <a:latin typeface="Arial Narrow" panose="020B0606020202030204" pitchFamily="34" charset="0"/>
              </a:rPr>
              <a:t>Promoción de denuncia de corrupción al *2232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100" b="1" dirty="0" smtClean="0">
                <a:latin typeface="Arial Narrow" panose="020B0606020202030204" pitchFamily="34" charset="0"/>
              </a:rPr>
              <a:t>Solicitar a Gobierno del estado el teléfono de denuncia de corrupción 089.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sz="1100" b="1" dirty="0">
              <a:latin typeface="Arial Narrow" panose="020B0606020202030204" pitchFamily="34" charset="0"/>
            </a:endParaRPr>
          </a:p>
          <a:p>
            <a:r>
              <a:rPr lang="es-MX" sz="1100" b="1" dirty="0" smtClean="0">
                <a:latin typeface="Arial Narrow" panose="020B0606020202030204" pitchFamily="34" charset="0"/>
              </a:rPr>
              <a:t>Inversión proyecto año 2 $ 2,150,000.00</a:t>
            </a:r>
          </a:p>
          <a:p>
            <a:endParaRPr lang="es-MX" sz="1100" b="1" dirty="0">
              <a:latin typeface="Arial Narrow" panose="020B0606020202030204" pitchFamily="34" charset="0"/>
            </a:endParaRPr>
          </a:p>
        </p:txBody>
      </p:sp>
      <p:cxnSp>
        <p:nvCxnSpPr>
          <p:cNvPr id="15" name="Conector recto de flecha 28"/>
          <p:cNvCxnSpPr/>
          <p:nvPr/>
        </p:nvCxnSpPr>
        <p:spPr>
          <a:xfrm>
            <a:off x="1500391" y="1312425"/>
            <a:ext cx="660539" cy="0"/>
          </a:xfrm>
          <a:prstGeom prst="straightConnector1">
            <a:avLst/>
          </a:prstGeom>
          <a:ln w="190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15 Rectángulo"/>
          <p:cNvSpPr/>
          <p:nvPr/>
        </p:nvSpPr>
        <p:spPr>
          <a:xfrm>
            <a:off x="0" y="1"/>
            <a:ext cx="9144000" cy="8513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bg1"/>
                </a:solidFill>
              </a:rPr>
              <a:t>Propuesta de Proyecto de “Prevención de Corrupción”</a:t>
            </a:r>
          </a:p>
          <a:p>
            <a:pPr algn="ctr"/>
            <a:r>
              <a:rPr lang="es-MX" b="1" dirty="0" smtClean="0">
                <a:solidFill>
                  <a:schemeClr val="bg1"/>
                </a:solidFill>
              </a:rPr>
              <a:t>Primer y Segundo Año </a:t>
            </a:r>
            <a:endParaRPr lang="es-MX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37626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185</TotalTime>
  <Words>879</Words>
  <Application>Microsoft Office PowerPoint</Application>
  <PresentationFormat>Carta (216 x 279 mm)</PresentationFormat>
  <Paragraphs>123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2" baseType="lpstr">
      <vt:lpstr>Tema de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dinorah gutierrez</dc:creator>
  <cp:lastModifiedBy>Luis Garzón</cp:lastModifiedBy>
  <cp:revision>21</cp:revision>
  <dcterms:created xsi:type="dcterms:W3CDTF">2015-12-07T21:30:55Z</dcterms:created>
  <dcterms:modified xsi:type="dcterms:W3CDTF">2018-02-07T17:43:27Z</dcterms:modified>
</cp:coreProperties>
</file>